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19_2C1F6C42.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11E_D52D6647.xml" ContentType="application/vnd.ms-powerpoint.comments+xml"/>
  <Override PartName="/ppt/notesSlides/notesSlide7.xml" ContentType="application/vnd.openxmlformats-officedocument.presentationml.notesSlide+xml"/>
  <Override PartName="/ppt/comments/modernComment_11C_C7149EE6.xml" ContentType="application/vnd.ms-powerpoint.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modernComment_126_58F85BC0.xml" ContentType="application/vnd.ms-powerpoint.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2"/>
  </p:notesMasterIdLst>
  <p:handoutMasterIdLst>
    <p:handoutMasterId r:id="rId23"/>
  </p:handoutMasterIdLst>
  <p:sldIdLst>
    <p:sldId id="261" r:id="rId5"/>
    <p:sldId id="260" r:id="rId6"/>
    <p:sldId id="281" r:id="rId7"/>
    <p:sldId id="272" r:id="rId8"/>
    <p:sldId id="280" r:id="rId9"/>
    <p:sldId id="286" r:id="rId10"/>
    <p:sldId id="284" r:id="rId11"/>
    <p:sldId id="288" r:id="rId12"/>
    <p:sldId id="283" r:id="rId13"/>
    <p:sldId id="289" r:id="rId14"/>
    <p:sldId id="290" r:id="rId15"/>
    <p:sldId id="294" r:id="rId16"/>
    <p:sldId id="298" r:id="rId17"/>
    <p:sldId id="291" r:id="rId18"/>
    <p:sldId id="296" r:id="rId19"/>
    <p:sldId id="293" r:id="rId20"/>
    <p:sldId id="295" r:id="rId21"/>
  </p:sldIdLst>
  <p:sldSz cx="12192000" cy="6858000"/>
  <p:notesSz cx="6858000" cy="9144000"/>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s" id="{925CA5DD-65D3-41C6-9065-5985F33EEC7B}">
          <p14:sldIdLst>
            <p14:sldId id="261"/>
          </p14:sldIdLst>
        </p14:section>
        <p14:section name="Main Section" id="{36721FBF-9204-4FD9-89B5-227B5D963680}">
          <p14:sldIdLst>
            <p14:sldId id="260"/>
            <p14:sldId id="281"/>
            <p14:sldId id="272"/>
            <p14:sldId id="280"/>
            <p14:sldId id="286"/>
            <p14:sldId id="284"/>
            <p14:sldId id="288"/>
            <p14:sldId id="283"/>
            <p14:sldId id="289"/>
            <p14:sldId id="290"/>
            <p14:sldId id="294"/>
            <p14:sldId id="298"/>
            <p14:sldId id="291"/>
            <p14:sldId id="296"/>
            <p14:sldId id="293"/>
            <p14:sldId id="29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C944A36-A81D-3F1F-C67F-2421747CDEE0}" name="Melissa Walker" initials="MW" userId="S::melissa.walker@dpie.nsw.gov.au::a3090ceb-bdc6-4a3b-866e-eb967fb67819" providerId="AD"/>
  <p188:author id="{AECFB656-9D30-3B72-9A8A-84691E383EA2}" name="Liana Bonner" initials="LB" userId="S::liana.bonner@dpie.nsw.gov.au::3772a385-8418-4571-b39f-261e6160a310" providerId="AD"/>
  <p188:author id="{89A8C693-52A1-4FCD-7E4E-23FA6298DF52}" name="Cheryl Jenkins" initials="CJ" userId="S::cheryl.jenkins@dpie.nsw.gov.au::7e714005-4e34-431a-8076-221a58600ed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4F76"/>
    <a:srgbClr val="006699"/>
    <a:srgbClr val="3C3CB6"/>
    <a:srgbClr val="005C8A"/>
    <a:srgbClr val="003EA2"/>
    <a:srgbClr val="46B1E1"/>
    <a:srgbClr val="0898DC"/>
    <a:srgbClr val="0D1890"/>
    <a:srgbClr val="63001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E05357-55F6-D47C-1555-A78B055C5273}" v="105" dt="2024-09-02T01:22:30.839"/>
    <p1510:client id="{376C6FAC-50C0-E22E-273E-1F3BC6440884}" v="49" dt="2024-09-02T01:40:33.116"/>
    <p1510:client id="{5F4A9ABC-4C57-872F-2AD6-26085C1C5426}" v="4" dt="2024-09-02T01:50:58.142"/>
    <p1510:client id="{7A13DAC4-9D8E-4443-8E3C-EE478326F1AE}" v="30" dt="2024-09-02T02:33:29.430"/>
    <p1510:client id="{8EC0DF44-CCEC-4A58-A6BA-99CBE4790BF6}" v="72" dt="2024-09-02T02:14:25.582"/>
    <p1510:client id="{F88C98CF-BC2F-24E2-7475-9BE643C42F4F}" v="7" dt="2024-09-02T01:02:25.119"/>
    <p1510:client id="{FC2E541F-83CE-D752-E25A-A37589ADD7C2}" v="1" dt="2024-09-02T01:10:33.8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3" d="100"/>
          <a:sy n="143" d="100"/>
        </p:scale>
        <p:origin x="144" y="30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omments/modernComment_119_2C1F6C42.xml><?xml version="1.0" encoding="utf-8"?>
<p188:cmLst xmlns:a="http://schemas.openxmlformats.org/drawingml/2006/main" xmlns:r="http://schemas.openxmlformats.org/officeDocument/2006/relationships" xmlns:p188="http://schemas.microsoft.com/office/powerpoint/2018/8/main">
  <p188:cm id="{91175725-25C6-45C9-8D73-623BFB26839C}" authorId="{89A8C693-52A1-4FCD-7E4E-23FA6298DF52}" status="resolved" created="2024-08-29T23:15:54.899" complete="100000">
    <ac:deMkLst xmlns:ac="http://schemas.microsoft.com/office/drawing/2013/main/command">
      <pc:docMk xmlns:pc="http://schemas.microsoft.com/office/powerpoint/2013/main/command"/>
      <pc:sldMk xmlns:pc="http://schemas.microsoft.com/office/powerpoint/2013/main/command" cId="740256834" sldId="281"/>
      <ac:spMk id="20" creationId="{E3ED8BC4-07FB-7D61-4912-D1312807D932}"/>
    </ac:deMkLst>
    <p188:txBody>
      <a:bodyPr/>
      <a:lstStyle/>
      <a:p>
        <a:r>
          <a:rPr lang="en-AU"/>
          <a:t>What are filtered through the gills and palps?</a:t>
        </a:r>
      </a:p>
    </p188:txBody>
  </p188:cm>
</p188:cmLst>
</file>

<file path=ppt/comments/modernComment_11C_C7149EE6.xml><?xml version="1.0" encoding="utf-8"?>
<p188:cmLst xmlns:a="http://schemas.openxmlformats.org/drawingml/2006/main" xmlns:r="http://schemas.openxmlformats.org/officeDocument/2006/relationships" xmlns:p188="http://schemas.microsoft.com/office/powerpoint/2018/8/main">
  <p188:cm id="{8F200039-D310-49A6-8315-12C60D545F51}" authorId="{89A8C693-52A1-4FCD-7E4E-23FA6298DF52}" created="2024-08-29T23:18:31.755">
    <ac:deMkLst xmlns:ac="http://schemas.microsoft.com/office/drawing/2013/main/command">
      <pc:docMk xmlns:pc="http://schemas.microsoft.com/office/powerpoint/2013/main/command"/>
      <pc:sldMk xmlns:pc="http://schemas.microsoft.com/office/powerpoint/2013/main/command" cId="3340017382" sldId="284"/>
      <ac:spMk id="2" creationId="{6DFBA999-BB71-78D1-14FB-C4AB1ADDA065}"/>
    </ac:deMkLst>
    <p188:replyLst>
      <p188:reply id="{E21FE497-0F40-469E-8ECD-9EB1552814ED}" authorId="{AECFB656-9D30-3B72-9A8A-84691E383EA2}" created="2024-08-29T23:49:14.445">
        <p188:txBody>
          <a:bodyPr/>
          <a:lstStyle/>
          <a:p>
            <a:r>
              <a:rPr lang="en-US"/>
              <a:t>Yeah I went through the data was 26 polychaetes, 90ish plankton tows &amp; 9 jellyfish samples. I was worried that 2 out of 9 might suggest jellyfish are the most promising results</a:t>
            </a:r>
          </a:p>
        </p188:txBody>
      </p188:reply>
    </p188:replyLst>
    <p188:txBody>
      <a:bodyPr/>
      <a:lstStyle/>
      <a:p>
        <a:r>
          <a:rPr lang="en-AU"/>
          <a:t>Did you work out how many had been tested?</a:t>
        </a:r>
      </a:p>
    </p188:txBody>
  </p188:cm>
  <p188:cm id="{47ACEE8B-0044-4EEA-B8BB-B2F92ACE0C8D}" authorId="{6C944A36-A81D-3F1F-C67F-2421747CDEE0}" created="2024-09-02T01:01:55.556">
    <ac:deMkLst xmlns:ac="http://schemas.microsoft.com/office/drawing/2013/main/command">
      <pc:docMk xmlns:pc="http://schemas.microsoft.com/office/powerpoint/2013/main/command"/>
      <pc:sldMk xmlns:pc="http://schemas.microsoft.com/office/powerpoint/2013/main/command" cId="3340017382" sldId="284"/>
      <ac:spMk id="11" creationId="{39E3C6B5-7E29-C83A-60C0-514C0BB7091D}"/>
    </ac:deMkLst>
    <p188:txBody>
      <a:bodyPr/>
      <a:lstStyle/>
      <a:p>
        <a:r>
          <a:rPr lang="en-US"/>
          <a:t>Should we put a question mark on the slide - we looked into this, but questionable as to significance and what role they might play?</a:t>
        </a:r>
      </a:p>
    </p188:txBody>
  </p188:cm>
</p188:cmLst>
</file>

<file path=ppt/comments/modernComment_11E_D52D6647.xml><?xml version="1.0" encoding="utf-8"?>
<p188:cmLst xmlns:a="http://schemas.openxmlformats.org/drawingml/2006/main" xmlns:r="http://schemas.openxmlformats.org/officeDocument/2006/relationships" xmlns:p188="http://schemas.microsoft.com/office/powerpoint/2018/8/main">
  <p188:cm id="{5F010140-0298-4C66-9772-A61510E5A11A}" authorId="{89A8C693-52A1-4FCD-7E4E-23FA6298DF52}" created="2024-08-29T23:17:47.004">
    <pc:sldMkLst xmlns:pc="http://schemas.microsoft.com/office/powerpoint/2013/main/command">
      <pc:docMk/>
      <pc:sldMk cId="3576522311" sldId="286"/>
    </pc:sldMkLst>
    <p188:replyLst>
      <p188:reply id="{9AA42E37-C866-40EE-9905-3C59C3950FB7}" authorId="{AECFB656-9D30-3B72-9A8A-84691E383EA2}" created="2024-08-30T02:41:06.292">
        <p188:txBody>
          <a:bodyPr/>
          <a:lstStyle/>
          <a:p>
            <a:r>
              <a:rPr lang="en-US"/>
              <a:t>Jeff and I did discuss this. I will take it out</a:t>
            </a:r>
          </a:p>
        </p188:txBody>
      </p188:reply>
    </p188:replyLst>
    <p188:txBody>
      <a:bodyPr/>
      <a:lstStyle/>
      <a:p>
        <a:r>
          <a:rPr lang="en-AU"/>
          <a:t>It's a picky point because I know you're trying to indicate immunity, but oysters don't have immunoglobulins</a:t>
        </a:r>
      </a:p>
    </p188:txBody>
  </p188:cm>
</p188:cmLst>
</file>

<file path=ppt/comments/modernComment_126_58F85BC0.xml><?xml version="1.0" encoding="utf-8"?>
<p188:cmLst xmlns:a="http://schemas.openxmlformats.org/drawingml/2006/main" xmlns:r="http://schemas.openxmlformats.org/officeDocument/2006/relationships" xmlns:p188="http://schemas.microsoft.com/office/powerpoint/2018/8/main">
  <p188:cm id="{D519748A-0963-4DDD-B432-AA060023407F}" authorId="{89A8C693-52A1-4FCD-7E4E-23FA6298DF52}" created="2024-08-29T23:21:39.722">
    <ac:deMkLst xmlns:ac="http://schemas.microsoft.com/office/drawing/2013/main/command">
      <pc:docMk xmlns:pc="http://schemas.microsoft.com/office/powerpoint/2013/main/command"/>
      <pc:sldMk xmlns:pc="http://schemas.microsoft.com/office/powerpoint/2013/main/command" cId="1492671424" sldId="294"/>
      <ac:spMk id="5" creationId="{A796181A-518C-104D-88B0-8DBE37F76665}"/>
    </ac:deMkLst>
    <p188:txBody>
      <a:bodyPr/>
      <a:lstStyle/>
      <a:p>
        <a:r>
          <a:rPr lang="en-AU"/>
          <a:t>Could show some data I have on Ct value and sporulation if you like</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t>2/09/2024</a:t>
            </a:fld>
            <a:endParaRPr lang="en-AU"/>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t>‹#›</a:t>
            </a:fld>
            <a:endParaRPr lang="en-AU"/>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6F825C-382E-4C1A-82AB-BCE4AFD21ABE}" type="datetimeFigureOut">
              <a:rPr lang="en-AU" smtClean="0"/>
              <a:t>2/09/2024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7158C4-A119-4B78-9DE8-A50001BC31DC}" type="slidenum">
              <a:rPr lang="en-AU" smtClean="0"/>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t>1</a:t>
            </a:fld>
            <a:endParaRPr lang="en-AU"/>
          </a:p>
        </p:txBody>
      </p:sp>
    </p:spTree>
    <p:extLst>
      <p:ext uri="{BB962C8B-B14F-4D97-AF65-F5344CB8AC3E}">
        <p14:creationId xmlns:p14="http://schemas.microsoft.com/office/powerpoint/2010/main" val="1546691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Here I’ve got our results from one of our oyster deployment sites at Karuah for the 2022 to 2023 season. </a:t>
            </a:r>
            <a:br>
              <a:rPr lang="en-AU"/>
            </a:br>
            <a:r>
              <a:rPr lang="en-AU"/>
              <a:t>Each bar demonstrates a separate batch of oysters, with the number of QX PCR positive oysters represented as a percentage on each one. The circles demonstrate the number of sporulating QX seen on histology, which is the defining requirement of disease </a:t>
            </a:r>
          </a:p>
          <a:p>
            <a:r>
              <a:rPr lang="en-AU"/>
              <a:t>We can see the maximum positive samples for a single batch was 100%, however only 90% of all oysters sampled were sporulating. </a:t>
            </a:r>
          </a:p>
          <a:p>
            <a:r>
              <a:rPr lang="en-AU"/>
              <a:t>Looking seasonally we can see that the oysters placed in the water in spring are ok. However oysters in the water during summer and the start of Autumn tested positive for QX. </a:t>
            </a:r>
          </a:p>
        </p:txBody>
      </p:sp>
      <p:sp>
        <p:nvSpPr>
          <p:cNvPr id="4" name="Slide Number Placeholder 3"/>
          <p:cNvSpPr>
            <a:spLocks noGrp="1"/>
          </p:cNvSpPr>
          <p:nvPr>
            <p:ph type="sldNum" sz="quarter" idx="5"/>
          </p:nvPr>
        </p:nvSpPr>
        <p:spPr/>
        <p:txBody>
          <a:bodyPr/>
          <a:lstStyle/>
          <a:p>
            <a:fld id="{B07158C4-A119-4B78-9DE8-A50001BC31DC}" type="slidenum">
              <a:rPr lang="en-AU" smtClean="0"/>
              <a:t>10</a:t>
            </a:fld>
            <a:endParaRPr lang="en-AU"/>
          </a:p>
        </p:txBody>
      </p:sp>
    </p:spTree>
    <p:extLst>
      <p:ext uri="{BB962C8B-B14F-4D97-AF65-F5344CB8AC3E}">
        <p14:creationId xmlns:p14="http://schemas.microsoft.com/office/powerpoint/2010/main" val="198321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Comparing this oyster data to the water temperature data for the year we can see that during summer the minimum water temperature was almost always above 21.5C. Minimum water temperatures dropped below 21.5C during Autumn coinciding with the negative results from the oysters deployed during this time. </a:t>
            </a:r>
          </a:p>
        </p:txBody>
      </p:sp>
      <p:sp>
        <p:nvSpPr>
          <p:cNvPr id="4" name="Slide Number Placeholder 3"/>
          <p:cNvSpPr>
            <a:spLocks noGrp="1"/>
          </p:cNvSpPr>
          <p:nvPr>
            <p:ph type="sldNum" sz="quarter" idx="5"/>
          </p:nvPr>
        </p:nvSpPr>
        <p:spPr/>
        <p:txBody>
          <a:bodyPr/>
          <a:lstStyle/>
          <a:p>
            <a:fld id="{B07158C4-A119-4B78-9DE8-A50001BC31DC}" type="slidenum">
              <a:rPr lang="en-AU" smtClean="0"/>
              <a:t>11</a:t>
            </a:fld>
            <a:endParaRPr lang="en-AU"/>
          </a:p>
        </p:txBody>
      </p:sp>
    </p:spTree>
    <p:extLst>
      <p:ext uri="{BB962C8B-B14F-4D97-AF65-F5344CB8AC3E}">
        <p14:creationId xmlns:p14="http://schemas.microsoft.com/office/powerpoint/2010/main" val="3190652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t>12</a:t>
            </a:fld>
            <a:endParaRPr lang="en-AU"/>
          </a:p>
        </p:txBody>
      </p:sp>
    </p:spTree>
    <p:extLst>
      <p:ext uri="{BB962C8B-B14F-4D97-AF65-F5344CB8AC3E}">
        <p14:creationId xmlns:p14="http://schemas.microsoft.com/office/powerpoint/2010/main" val="41105804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t>14</a:t>
            </a:fld>
            <a:endParaRPr lang="en-AU"/>
          </a:p>
        </p:txBody>
      </p:sp>
    </p:spTree>
    <p:extLst>
      <p:ext uri="{BB962C8B-B14F-4D97-AF65-F5344CB8AC3E}">
        <p14:creationId xmlns:p14="http://schemas.microsoft.com/office/powerpoint/2010/main" val="21335246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t>16</a:t>
            </a:fld>
            <a:endParaRPr lang="en-AU"/>
          </a:p>
        </p:txBody>
      </p:sp>
    </p:spTree>
    <p:extLst>
      <p:ext uri="{BB962C8B-B14F-4D97-AF65-F5344CB8AC3E}">
        <p14:creationId xmlns:p14="http://schemas.microsoft.com/office/powerpoint/2010/main" val="2042723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QX disease were first observed in oysters in Queensland in the 1960s when the cause of disease was unknown hence called Queensland unknown. We now know the cause of the disease is a single celled parasite called </a:t>
            </a:r>
            <a:r>
              <a:rPr lang="en-AU" err="1"/>
              <a:t>Marteilia</a:t>
            </a:r>
            <a:r>
              <a:rPr lang="en-AU"/>
              <a:t> </a:t>
            </a:r>
            <a:r>
              <a:rPr lang="en-AU" err="1"/>
              <a:t>sydneyi</a:t>
            </a:r>
            <a:r>
              <a:rPr lang="en-AU"/>
              <a:t>. This parasite is seen here as the purple spheres or spores which are replicating inside the pink oysters cells. </a:t>
            </a:r>
          </a:p>
        </p:txBody>
      </p:sp>
      <p:sp>
        <p:nvSpPr>
          <p:cNvPr id="4" name="Slide Number Placeholder 3"/>
          <p:cNvSpPr>
            <a:spLocks noGrp="1"/>
          </p:cNvSpPr>
          <p:nvPr>
            <p:ph type="sldNum" sz="quarter" idx="5"/>
          </p:nvPr>
        </p:nvSpPr>
        <p:spPr/>
        <p:txBody>
          <a:bodyPr/>
          <a:lstStyle/>
          <a:p>
            <a:fld id="{B07158C4-A119-4B78-9DE8-A50001BC31DC}" type="slidenum">
              <a:rPr lang="en-AU" smtClean="0"/>
              <a:t>2</a:t>
            </a:fld>
            <a:endParaRPr lang="en-AU"/>
          </a:p>
        </p:txBody>
      </p:sp>
    </p:spTree>
    <p:extLst>
      <p:ext uri="{BB962C8B-B14F-4D97-AF65-F5344CB8AC3E}">
        <p14:creationId xmlns:p14="http://schemas.microsoft.com/office/powerpoint/2010/main" val="2314460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The parasite are filtered in through the gills and palps of the oyster and spread through the oyster blood known as haemolymph. In the digestive gland the parasite replicates also known as sporulates in the digestive gland. As the spores rupture through the oysters gut it can no longer process food and the oyster begins to starve. In an effort to conserve energy the gonads are resorbed, leaving a shrunken, watery oyster which is less appealing and profitable. The shells begin to gape and up to 100% stock mortality can occur. Whilst we believe the infection happens in the period from January to April, mortality occurs between Autumn and Winter. </a:t>
            </a:r>
          </a:p>
        </p:txBody>
      </p:sp>
      <p:sp>
        <p:nvSpPr>
          <p:cNvPr id="4" name="Slide Number Placeholder 3"/>
          <p:cNvSpPr>
            <a:spLocks noGrp="1"/>
          </p:cNvSpPr>
          <p:nvPr>
            <p:ph type="sldNum" sz="quarter" idx="5"/>
          </p:nvPr>
        </p:nvSpPr>
        <p:spPr/>
        <p:txBody>
          <a:bodyPr/>
          <a:lstStyle/>
          <a:p>
            <a:fld id="{B07158C4-A119-4B78-9DE8-A50001BC31DC}" type="slidenum">
              <a:rPr lang="en-AU" smtClean="0"/>
              <a:t>3</a:t>
            </a:fld>
            <a:endParaRPr lang="en-AU"/>
          </a:p>
        </p:txBody>
      </p:sp>
    </p:spTree>
    <p:extLst>
      <p:ext uri="{BB962C8B-B14F-4D97-AF65-F5344CB8AC3E}">
        <p14:creationId xmlns:p14="http://schemas.microsoft.com/office/powerpoint/2010/main" val="2181731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err="1"/>
              <a:t>Qx</a:t>
            </a:r>
            <a:r>
              <a:rPr lang="en-AU"/>
              <a:t> outbreak occurred in Port Stephens in 2021, which at the time was the estuary which produced the 2</a:t>
            </a:r>
            <a:r>
              <a:rPr lang="en-AU" baseline="30000"/>
              <a:t>nd</a:t>
            </a:r>
            <a:r>
              <a:rPr lang="en-AU"/>
              <a:t> most Sydney rock oysters in the state (Aquaculture Production Report 2021). </a:t>
            </a:r>
          </a:p>
          <a:p>
            <a:r>
              <a:rPr lang="en-AU"/>
              <a:t>The NSW Biosecurity Regulation has categorised estuaries in the state based on the level of risk of oysters in the area acquiring QX. This is aimed at preventing parasite spread and ensuring the success of our Sydney Rock Oyster industry. The highest rated estuaries are Richmond River, Clarence River, Bellinger River, Macleay river, Port Stephens, Hawkesbury river and the Georges River. </a:t>
            </a:r>
          </a:p>
          <a:p>
            <a:r>
              <a:rPr lang="en-AU"/>
              <a:t>There are two medium rated estuaries – the Tweed River and Brunswick River. </a:t>
            </a:r>
          </a:p>
          <a:p>
            <a:r>
              <a:rPr lang="en-AU"/>
              <a:t>There are 20 estuaries are categorised as low risk as there has been no evidence of </a:t>
            </a:r>
            <a:r>
              <a:rPr lang="en-AU" err="1"/>
              <a:t>Qx</a:t>
            </a:r>
            <a:r>
              <a:rPr lang="en-AU"/>
              <a:t> disease in oysters in these estuaries. </a:t>
            </a:r>
          </a:p>
          <a:p>
            <a:r>
              <a:rPr lang="en-AU"/>
              <a:t>However In 2003 some research based on an old non specific PCR detected </a:t>
            </a:r>
            <a:r>
              <a:rPr lang="en-AU" err="1"/>
              <a:t>Marteilia</a:t>
            </a:r>
            <a:r>
              <a:rPr lang="en-AU"/>
              <a:t> </a:t>
            </a:r>
            <a:r>
              <a:rPr lang="en-AU" err="1"/>
              <a:t>sydneyii</a:t>
            </a:r>
            <a:r>
              <a:rPr lang="en-AU"/>
              <a:t> DNA in almost all oyster growing estuaries of NSW. Important to note that no sporulating parasites were found ?</a:t>
            </a:r>
          </a:p>
        </p:txBody>
      </p:sp>
      <p:sp>
        <p:nvSpPr>
          <p:cNvPr id="4" name="Slide Number Placeholder 3"/>
          <p:cNvSpPr>
            <a:spLocks noGrp="1"/>
          </p:cNvSpPr>
          <p:nvPr>
            <p:ph type="sldNum" sz="quarter" idx="5"/>
          </p:nvPr>
        </p:nvSpPr>
        <p:spPr/>
        <p:txBody>
          <a:bodyPr/>
          <a:lstStyle/>
          <a:p>
            <a:fld id="{B07158C4-A119-4B78-9DE8-A50001BC31DC}" type="slidenum">
              <a:rPr lang="en-AU" smtClean="0"/>
              <a:t>4</a:t>
            </a:fld>
            <a:endParaRPr lang="en-AU"/>
          </a:p>
        </p:txBody>
      </p:sp>
    </p:spTree>
    <p:extLst>
      <p:ext uri="{BB962C8B-B14F-4D97-AF65-F5344CB8AC3E}">
        <p14:creationId xmlns:p14="http://schemas.microsoft.com/office/powerpoint/2010/main" val="3294374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800" i="0" kern="100">
                <a:effectLst/>
                <a:latin typeface="Aptos" panose="020B0004020202020204" pitchFamily="34" charset="0"/>
                <a:ea typeface="Aptos" panose="020B0004020202020204" pitchFamily="34" charset="0"/>
                <a:cs typeface="Times New Roman" panose="02020603050405020304" pitchFamily="18" charset="0"/>
              </a:rPr>
              <a:t>Whilst there is some DNA evidence of the parasite in many NSW estuaries, we know that actual QX disease Is only present in some estuaries. We also know through experimental infection in a lab environment you can’t spread QX directly from oyster to oyster.</a:t>
            </a:r>
            <a:endParaRPr lang="en-AU" b="1" i="0"/>
          </a:p>
        </p:txBody>
      </p:sp>
      <p:sp>
        <p:nvSpPr>
          <p:cNvPr id="4" name="Slide Number Placeholder 3"/>
          <p:cNvSpPr>
            <a:spLocks noGrp="1"/>
          </p:cNvSpPr>
          <p:nvPr>
            <p:ph type="sldNum" sz="quarter" idx="5"/>
          </p:nvPr>
        </p:nvSpPr>
        <p:spPr/>
        <p:txBody>
          <a:bodyPr/>
          <a:lstStyle/>
          <a:p>
            <a:fld id="{B07158C4-A119-4B78-9DE8-A50001BC31DC}" type="slidenum">
              <a:rPr lang="en-AU" smtClean="0"/>
              <a:t>5</a:t>
            </a:fld>
            <a:endParaRPr lang="en-AU"/>
          </a:p>
        </p:txBody>
      </p:sp>
    </p:spTree>
    <p:extLst>
      <p:ext uri="{BB962C8B-B14F-4D97-AF65-F5344CB8AC3E}">
        <p14:creationId xmlns:p14="http://schemas.microsoft.com/office/powerpoint/2010/main" val="1210408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600" i="0" kern="100">
                <a:effectLst/>
                <a:latin typeface="Aptos" panose="020B0004020202020204" pitchFamily="34" charset="0"/>
                <a:ea typeface="Aptos" panose="020B0004020202020204" pitchFamily="34" charset="0"/>
                <a:cs typeface="Times New Roman" panose="02020603050405020304" pitchFamily="18" charset="0"/>
              </a:rPr>
              <a:t>So what causes the parasite to spread?  If we know what causes it to spread hopefully we are able to stop </a:t>
            </a:r>
            <a:r>
              <a:rPr lang="en-AU" sz="1600" i="0" kern="100" err="1">
                <a:effectLst/>
                <a:latin typeface="Aptos" panose="020B0004020202020204" pitchFamily="34" charset="0"/>
                <a:ea typeface="Aptos" panose="020B0004020202020204" pitchFamily="34" charset="0"/>
                <a:cs typeface="Times New Roman" panose="02020603050405020304" pitchFamily="18" charset="0"/>
              </a:rPr>
              <a:t>Qx</a:t>
            </a:r>
            <a:r>
              <a:rPr lang="en-AU" sz="1600" i="0" kern="100">
                <a:effectLst/>
                <a:latin typeface="Aptos" panose="020B0004020202020204" pitchFamily="34" charset="0"/>
                <a:ea typeface="Aptos" panose="020B0004020202020204" pitchFamily="34" charset="0"/>
                <a:cs typeface="Times New Roman" panose="02020603050405020304" pitchFamily="18" charset="0"/>
              </a:rPr>
              <a:t> disease. </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i="0" kern="100">
                <a:effectLst/>
                <a:latin typeface="Aptos" panose="020B0004020202020204" pitchFamily="34" charset="0"/>
                <a:ea typeface="Aptos" panose="020B0004020202020204" pitchFamily="34" charset="0"/>
                <a:cs typeface="Times New Roman" panose="02020603050405020304" pitchFamily="18" charset="0"/>
              </a:rPr>
              <a:t>If transmission isn’t direct there must be a vectors or change in environment or host that causes the oyster to become more susceptible to the parasite causing disease (something that is yet to be replicated in a lab environment). </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i="0" kern="100">
                <a:effectLst/>
                <a:latin typeface="Aptos" panose="020B0004020202020204" pitchFamily="34" charset="0"/>
                <a:ea typeface="Aptos" panose="020B0004020202020204" pitchFamily="34" charset="0"/>
                <a:cs typeface="Times New Roman" panose="02020603050405020304" pitchFamily="18" charset="0"/>
              </a:rPr>
              <a:t>A lot of research has occurred investigating these factors and potentially a combination of factors that lead to disease. These include environmental changes such as changes in the water temperature or salinity. A potential vector so another aquatic invertebrate. Or does the host need to be immunocompromised first. </a:t>
            </a:r>
            <a:endParaRPr lang="en-AU" b="1" i="0"/>
          </a:p>
        </p:txBody>
      </p:sp>
      <p:sp>
        <p:nvSpPr>
          <p:cNvPr id="4" name="Slide Number Placeholder 3"/>
          <p:cNvSpPr>
            <a:spLocks noGrp="1"/>
          </p:cNvSpPr>
          <p:nvPr>
            <p:ph type="sldNum" sz="quarter" idx="5"/>
          </p:nvPr>
        </p:nvSpPr>
        <p:spPr/>
        <p:txBody>
          <a:bodyPr/>
          <a:lstStyle/>
          <a:p>
            <a:fld id="{B07158C4-A119-4B78-9DE8-A50001BC31DC}" type="slidenum">
              <a:rPr lang="en-AU" smtClean="0"/>
              <a:t>6</a:t>
            </a:fld>
            <a:endParaRPr lang="en-AU"/>
          </a:p>
        </p:txBody>
      </p:sp>
    </p:spTree>
    <p:extLst>
      <p:ext uri="{BB962C8B-B14F-4D97-AF65-F5344CB8AC3E}">
        <p14:creationId xmlns:p14="http://schemas.microsoft.com/office/powerpoint/2010/main" val="2563101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2024 data from surveillance (not lab experiments)</a:t>
            </a:r>
          </a:p>
        </p:txBody>
      </p:sp>
      <p:sp>
        <p:nvSpPr>
          <p:cNvPr id="4" name="Slide Number Placeholder 3"/>
          <p:cNvSpPr>
            <a:spLocks noGrp="1"/>
          </p:cNvSpPr>
          <p:nvPr>
            <p:ph type="sldNum" sz="quarter" idx="5"/>
          </p:nvPr>
        </p:nvSpPr>
        <p:spPr/>
        <p:txBody>
          <a:bodyPr/>
          <a:lstStyle/>
          <a:p>
            <a:fld id="{B07158C4-A119-4B78-9DE8-A50001BC31DC}" type="slidenum">
              <a:rPr lang="en-AU" smtClean="0"/>
              <a:t>7</a:t>
            </a:fld>
            <a:endParaRPr lang="en-AU"/>
          </a:p>
        </p:txBody>
      </p:sp>
    </p:spTree>
    <p:extLst>
      <p:ext uri="{BB962C8B-B14F-4D97-AF65-F5344CB8AC3E}">
        <p14:creationId xmlns:p14="http://schemas.microsoft.com/office/powerpoint/2010/main" val="1965734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Looking at the potential impact of the environment on </a:t>
            </a:r>
            <a:r>
              <a:rPr lang="en-AU" err="1"/>
              <a:t>Qx</a:t>
            </a:r>
            <a:r>
              <a:rPr lang="en-AU"/>
              <a:t> disease a lot of research has gone into determining a window of infection which is a period of time where the seasonal conditions encourage parasite spread and we see subsequent oyster death. There has been limited research on WOIs however the first in NSW was done in the Hawkesbury River. This was completed between 2005 and 2009 and found some great preliminary results. These include . . . </a:t>
            </a:r>
          </a:p>
        </p:txBody>
      </p:sp>
      <p:sp>
        <p:nvSpPr>
          <p:cNvPr id="4" name="Slide Number Placeholder 3"/>
          <p:cNvSpPr>
            <a:spLocks noGrp="1"/>
          </p:cNvSpPr>
          <p:nvPr>
            <p:ph type="sldNum" sz="quarter" idx="5"/>
          </p:nvPr>
        </p:nvSpPr>
        <p:spPr/>
        <p:txBody>
          <a:bodyPr/>
          <a:lstStyle/>
          <a:p>
            <a:fld id="{B07158C4-A119-4B78-9DE8-A50001BC31DC}" type="slidenum">
              <a:rPr lang="en-AU" smtClean="0"/>
              <a:t>8</a:t>
            </a:fld>
            <a:endParaRPr lang="en-AU"/>
          </a:p>
        </p:txBody>
      </p:sp>
    </p:spTree>
    <p:extLst>
      <p:ext uri="{BB962C8B-B14F-4D97-AF65-F5344CB8AC3E}">
        <p14:creationId xmlns:p14="http://schemas.microsoft.com/office/powerpoint/2010/main" val="1202698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0" i="0">
                <a:solidFill>
                  <a:srgbClr val="212529"/>
                </a:solidFill>
                <a:effectLst/>
                <a:highlight>
                  <a:srgbClr val="FFFFFF"/>
                </a:highlight>
                <a:latin typeface="Roboto" panose="02000000000000000000" pitchFamily="2" charset="0"/>
              </a:rPr>
              <a:t>Our study design is based upon similar work already completed in the Hawkesbury however this time focused in Port Stephens which was the estuary which produced </a:t>
            </a:r>
            <a:r>
              <a:rPr lang="en-AU"/>
              <a:t>the 2</a:t>
            </a:r>
            <a:r>
              <a:rPr lang="en-AU" baseline="30000"/>
              <a:t>nd</a:t>
            </a:r>
            <a:r>
              <a:rPr lang="en-AU"/>
              <a:t> most Sydney rock oysters in the state </a:t>
            </a:r>
            <a:r>
              <a:rPr lang="en-AU" sz="1600" b="0" i="0">
                <a:solidFill>
                  <a:srgbClr val="212529"/>
                </a:solidFill>
                <a:effectLst/>
                <a:highlight>
                  <a:srgbClr val="FFFFFF"/>
                </a:highlight>
                <a:latin typeface="Roboto" panose="02000000000000000000" pitchFamily="2" charset="0"/>
              </a:rPr>
              <a:t>prior to its 2021 disease outbreak. </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0" i="0">
                <a:solidFill>
                  <a:srgbClr val="212529"/>
                </a:solidFill>
                <a:effectLst/>
                <a:highlight>
                  <a:srgbClr val="FFFFFF"/>
                </a:highlight>
                <a:latin typeface="Roboto" panose="02000000000000000000" pitchFamily="2" charset="0"/>
              </a:rPr>
              <a:t>NSW DPIRD started our work in Port Stephens in 2022 focusing on the  sites hardest hit by QX disease.  The diagram demonstrates our sampling plan from the 2023 to 2024 season. </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0" i="0">
                <a:solidFill>
                  <a:srgbClr val="212529"/>
                </a:solidFill>
                <a:effectLst/>
                <a:highlight>
                  <a:srgbClr val="FFFFFF"/>
                </a:highlight>
                <a:latin typeface="Roboto" panose="02000000000000000000" pitchFamily="2" charset="0"/>
              </a:rPr>
              <a:t>From the 26</a:t>
            </a:r>
            <a:r>
              <a:rPr lang="en-AU" sz="1600" b="0" i="0" baseline="30000">
                <a:solidFill>
                  <a:srgbClr val="212529"/>
                </a:solidFill>
                <a:effectLst/>
                <a:highlight>
                  <a:srgbClr val="FFFFFF"/>
                </a:highlight>
                <a:latin typeface="Roboto" panose="02000000000000000000" pitchFamily="2" charset="0"/>
              </a:rPr>
              <a:t>th</a:t>
            </a:r>
            <a:r>
              <a:rPr lang="en-AU" sz="1600" b="0" i="0">
                <a:solidFill>
                  <a:srgbClr val="212529"/>
                </a:solidFill>
                <a:effectLst/>
                <a:highlight>
                  <a:srgbClr val="FFFFFF"/>
                </a:highlight>
                <a:latin typeface="Roboto" panose="02000000000000000000" pitchFamily="2" charset="0"/>
              </a:rPr>
              <a:t> of September, 35 Naïve oysters were deployed every two weeks as demonstrated by the down arrow on the diagram</a:t>
            </a:r>
            <a:r>
              <a:rPr lang="en-AU" sz="1600">
                <a:solidFill>
                  <a:srgbClr val="212529"/>
                </a:solidFill>
                <a:highlight>
                  <a:srgbClr val="FFFFFF"/>
                </a:highlight>
                <a:latin typeface="Roboto" panose="02000000000000000000" pitchFamily="2" charset="0"/>
              </a:rPr>
              <a:t>. </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a:solidFill>
                  <a:srgbClr val="212529"/>
                </a:solidFill>
                <a:highlight>
                  <a:srgbClr val="FFFFFF"/>
                </a:highlight>
                <a:latin typeface="Roboto" panose="02000000000000000000" pitchFamily="2" charset="0"/>
              </a:rPr>
              <a:t>We continued to place oysters in the water every two weeks, with each batch of oysters staying in the water for a period of six weeks at which time they were taken out as demonstrated by the up arrow. We continued this until the last batch of oysters were taken out in May.  Immediately after removal from the water the oysters were taken to the laboratory at EMAI where they were dissected and tested via PCR as well as cytology. </a:t>
            </a:r>
            <a:endParaRPr lang="en-AU" sz="1600" b="0" i="0">
              <a:solidFill>
                <a:srgbClr val="212529"/>
              </a:solidFill>
              <a:effectLst/>
              <a:highlight>
                <a:srgbClr val="FFFFFF"/>
              </a:highlight>
              <a:latin typeface="Roboto" panose="02000000000000000000" pitchFamily="2" charset="0"/>
            </a:endParaRP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t>9</a:t>
            </a:fld>
            <a:endParaRPr lang="en-AU"/>
          </a:p>
        </p:txBody>
      </p:sp>
    </p:spTree>
    <p:extLst>
      <p:ext uri="{BB962C8B-B14F-4D97-AF65-F5344CB8AC3E}">
        <p14:creationId xmlns:p14="http://schemas.microsoft.com/office/powerpoint/2010/main" val="10323481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Lst>
          </p:cNvPr>
          <p:cNvSpPr/>
          <p:nvPr userDrawn="1"/>
        </p:nvSpPr>
        <p:spPr>
          <a:xfrm>
            <a:off x="-1" y="3924000"/>
            <a:ext cx="12192001" cy="156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sp>
        <p:nvSpPr>
          <p:cNvPr id="2" name="Title 1"/>
          <p:cNvSpPr>
            <a:spLocks noGrp="1"/>
          </p:cNvSpPr>
          <p:nvPr>
            <p:ph type="ctrTitle"/>
          </p:nvPr>
        </p:nvSpPr>
        <p:spPr>
          <a:xfrm>
            <a:off x="360000" y="360000"/>
            <a:ext cx="10741897" cy="2387600"/>
          </a:xfrm>
          <a:ln>
            <a:noFill/>
          </a:ln>
        </p:spPr>
        <p:txBody>
          <a:bodyPr anchor="t">
            <a:normAutofit/>
          </a:bodyPr>
          <a:lstStyle>
            <a:lvl1pPr algn="l">
              <a:lnSpc>
                <a:spcPct val="90000"/>
              </a:lnSpc>
              <a:defRPr sz="4800">
                <a:solidFill>
                  <a:schemeClr val="bg1"/>
                </a:solidFill>
              </a:defRPr>
            </a:lvl1pPr>
          </a:lstStyle>
          <a:p>
            <a:r>
              <a:rPr lang="en-US"/>
              <a:t>Click to edit Master title style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p:nvPr>
        </p:nvSpPr>
        <p:spPr>
          <a:xfrm>
            <a:off x="360000" y="4284000"/>
            <a:ext cx="2700000" cy="1089583"/>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Click to edit Master text styles</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1089858"/>
          </a:xfrm>
        </p:spPr>
        <p:txBody>
          <a:bodyPr>
            <a:noAutofit/>
          </a:bodyPr>
          <a:lstStyle>
            <a:lvl1pPr>
              <a:spcAft>
                <a:spcPts val="0"/>
              </a:spcAft>
              <a:defRPr sz="1600" b="0">
                <a:solidFill>
                  <a:schemeClr val="bg1"/>
                </a:solidFill>
                <a:latin typeface="Public Sans SemiBold" pitchFamily="2" charset="0"/>
              </a:defRPr>
            </a:lvl1pPr>
            <a:lvl2pPr>
              <a:spcAft>
                <a:spcPts val="0"/>
              </a:spcAft>
              <a:defRPr sz="1600">
                <a:solidFill>
                  <a:schemeClr val="bg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a:p>
            <a:pPr lvl="1"/>
            <a:r>
              <a:rPr lang="en-US"/>
              <a:t>Presenter title</a:t>
            </a:r>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p:nvPr>
        </p:nvSpPr>
        <p:spPr>
          <a:xfrm>
            <a:off x="9072000" y="4284000"/>
            <a:ext cx="2700000" cy="1089858"/>
          </a:xfrm>
        </p:spPr>
        <p:txBody>
          <a:bodyPr>
            <a:noAutofit/>
          </a:bodyPr>
          <a:lstStyle>
            <a:lvl1pPr>
              <a:defRPr sz="16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Click to edit Master text styles</a:t>
            </a:r>
          </a:p>
        </p:txBody>
      </p:sp>
      <p:cxnSp>
        <p:nvCxnSpPr>
          <p:cNvPr id="18" name="Straight Connector 17">
            <a:extLst>
              <a:ext uri="{FF2B5EF4-FFF2-40B4-BE49-F238E27FC236}">
                <a16:creationId xmlns:a16="http://schemas.microsoft.com/office/drawing/2014/main" id="{89B807B7-CC07-4C79-849F-41D584D6BBC7}"/>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Lst>
          </p:cNvPr>
          <p:cNvCxnSpPr>
            <a:cxnSpLocks/>
          </p:cNvCxnSpPr>
          <p:nvPr userDrawn="1"/>
        </p:nvCxnSpPr>
        <p:spPr>
          <a:xfrm>
            <a:off x="9072000" y="4104000"/>
            <a:ext cx="2700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21200" y="5745600"/>
            <a:ext cx="630000" cy="685525"/>
          </a:xfrm>
          <a:prstGeom prst="rect">
            <a:avLst/>
          </a:prstGeom>
        </p:spPr>
      </p:pic>
    </p:spTree>
    <p:extLst>
      <p:ext uri="{BB962C8B-B14F-4D97-AF65-F5344CB8AC3E}">
        <p14:creationId xmlns:p14="http://schemas.microsoft.com/office/powerpoint/2010/main" val="356856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60000" y="1800000"/>
            <a:ext cx="11473200" cy="4351339"/>
          </a:xfrm>
        </p:spPr>
        <p:txBody>
          <a:bodyPr numCol="2" spcCol="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Descriptor</a:t>
            </a:r>
            <a:endParaRPr lang="en-AU"/>
          </a:p>
        </p:txBody>
      </p:sp>
      <p:sp>
        <p:nvSpPr>
          <p:cNvPr id="6" name="Slide Number Placeholder 5"/>
          <p:cNvSpPr>
            <a:spLocks noGrp="1"/>
          </p:cNvSpPr>
          <p:nvPr>
            <p:ph type="sldNum" sz="quarter" idx="12"/>
          </p:nvPr>
        </p:nvSpPr>
        <p:spPr/>
        <p:txBody>
          <a:bodyPr/>
          <a:lstStyle/>
          <a:p>
            <a:fld id="{10A01DC5-1685-4615-8240-15192985C6A2}" type="slidenum">
              <a:rPr lang="en-AU" smtClean="0"/>
              <a:t>‹#›</a:t>
            </a:fld>
            <a:endParaRPr lang="en-AU"/>
          </a:p>
        </p:txBody>
      </p:sp>
      <p:cxnSp>
        <p:nvCxnSpPr>
          <p:cNvPr id="7" name="Straight Connector 6">
            <a:extLst>
              <a:ext uri="{FF2B5EF4-FFF2-40B4-BE49-F238E27FC236}">
                <a16:creationId xmlns:a16="http://schemas.microsoft.com/office/drawing/2014/main" id="{FDEA8E5D-F9A7-48AC-AF91-6754515E9D1B}"/>
              </a:ext>
            </a:extLst>
          </p:cNvPr>
          <p:cNvCxnSpPr/>
          <p:nvPr userDrawn="1"/>
        </p:nvCxnSpPr>
        <p:spPr>
          <a:xfrm>
            <a:off x="360000" y="1548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8ABACDD-EEA1-4D7E-AF09-D231DF0AC4BA}"/>
              </a:ext>
            </a:extLst>
          </p:cNvPr>
          <p:cNvCxnSpPr/>
          <p:nvPr userDrawn="1"/>
        </p:nvCxnSpPr>
        <p:spPr>
          <a:xfrm>
            <a:off x="360000" y="6300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3723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Text box and 2 Column Content box">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9720000" cy="1009652"/>
          </a:xfrm>
        </p:spPr>
        <p:txBody>
          <a:bodyPr/>
          <a:lstStyle/>
          <a:p>
            <a:r>
              <a:rPr lang="en-US"/>
              <a:t>Click to edit Master title style</a:t>
            </a:r>
          </a:p>
        </p:txBody>
      </p:sp>
      <p:sp>
        <p:nvSpPr>
          <p:cNvPr id="3" name="Content Placeholder 2"/>
          <p:cNvSpPr>
            <a:spLocks noGrp="1"/>
          </p:cNvSpPr>
          <p:nvPr>
            <p:ph idx="1"/>
          </p:nvPr>
        </p:nvSpPr>
        <p:spPr>
          <a:xfrm>
            <a:off x="5220000" y="2340000"/>
            <a:ext cx="6612000" cy="3960000"/>
          </a:xfrm>
        </p:spPr>
        <p:txBody>
          <a:bodyPr numCol="2" spcCol="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Descriptor</a:t>
            </a:r>
            <a:endParaRPr lang="en-AU"/>
          </a:p>
        </p:txBody>
      </p:sp>
      <p:sp>
        <p:nvSpPr>
          <p:cNvPr id="6" name="Slide Number Placeholder 5"/>
          <p:cNvSpPr>
            <a:spLocks noGrp="1"/>
          </p:cNvSpPr>
          <p:nvPr>
            <p:ph type="sldNum" sz="quarter" idx="12"/>
          </p:nvPr>
        </p:nvSpPr>
        <p:spPr/>
        <p:txBody>
          <a:bodyPr/>
          <a:lstStyle/>
          <a:p>
            <a:fld id="{10A01DC5-1685-4615-8240-15192985C6A2}" type="slidenum">
              <a:rPr lang="en-AU" smtClean="0"/>
              <a:t>‹#›</a:t>
            </a:fld>
            <a:endParaRPr lang="en-AU"/>
          </a:p>
        </p:txBody>
      </p:sp>
      <p:cxnSp>
        <p:nvCxnSpPr>
          <p:cNvPr id="7" name="Straight Connector 6">
            <a:extLst>
              <a:ext uri="{FF2B5EF4-FFF2-40B4-BE49-F238E27FC236}">
                <a16:creationId xmlns:a16="http://schemas.microsoft.com/office/drawing/2014/main" id="{FDEA8E5D-F9A7-48AC-AF91-6754515E9D1B}"/>
              </a:ext>
            </a:extLst>
          </p:cNvPr>
          <p:cNvCxnSpPr/>
          <p:nvPr userDrawn="1"/>
        </p:nvCxnSpPr>
        <p:spPr>
          <a:xfrm>
            <a:off x="360000" y="2160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2340000"/>
            <a:ext cx="468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699944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pullout text and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0A01DC5-1685-4615-8240-15192985C6A2}" type="slidenum">
              <a:rPr lang="en-AU" smtClean="0"/>
              <a:t>‹#›</a:t>
            </a:fld>
            <a:endParaRPr lang="en-AU"/>
          </a:p>
        </p:txBody>
      </p:sp>
      <p:cxnSp>
        <p:nvCxnSpPr>
          <p:cNvPr id="7" name="Straight Connector 6">
            <a:extLst>
              <a:ext uri="{FF2B5EF4-FFF2-40B4-BE49-F238E27FC236}">
                <a16:creationId xmlns:a16="http://schemas.microsoft.com/office/drawing/2014/main" id="{FDEA8E5D-F9A7-48AC-AF91-6754515E9D1B}"/>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Picture Placeholder 8">
            <a:extLst>
              <a:ext uri="{FF2B5EF4-FFF2-40B4-BE49-F238E27FC236}">
                <a16:creationId xmlns:a16="http://schemas.microsoft.com/office/drawing/2014/main" id="{516D7771-B92C-4B57-B3D3-8B15F5B9689C}"/>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78588" cy="4185578"/>
          </a:xfrm>
        </p:spPr>
        <p:txBody>
          <a:bodyPr>
            <a:normAutofit/>
          </a:bodyPr>
          <a:lstStyle>
            <a:lvl1pPr>
              <a:defRPr sz="36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a:p>
            <a:pPr lvl="1"/>
            <a:r>
              <a:rPr lang="en-US"/>
              <a:t>Second level</a:t>
            </a:r>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26425"/>
            <a:ext cx="3567113" cy="409575"/>
          </a:xfrm>
        </p:spPr>
        <p:txBody>
          <a:bodyPr anchor="b">
            <a:normAutofit/>
          </a:bodyPr>
          <a:lstStyle>
            <a:lvl1pPr>
              <a:defRPr sz="1200">
                <a:latin typeface="+mn-lt"/>
              </a:defRPr>
            </a:lvl1pPr>
          </a:lstStyle>
          <a:p>
            <a:pPr lvl="0"/>
            <a:r>
              <a:rPr lang="en-US"/>
              <a:t>Image caption</a:t>
            </a:r>
            <a:endParaRPr lang="en-AU"/>
          </a:p>
        </p:txBody>
      </p:sp>
    </p:spTree>
    <p:extLst>
      <p:ext uri="{BB962C8B-B14F-4D97-AF65-F5344CB8AC3E}">
        <p14:creationId xmlns:p14="http://schemas.microsoft.com/office/powerpoint/2010/main" val="8893420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0000" y="1800000"/>
            <a:ext cx="56160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6000" y="1800000"/>
            <a:ext cx="56160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Descriptor</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cxnSp>
        <p:nvCxnSpPr>
          <p:cNvPr id="9" name="Straight Connector 8">
            <a:extLst>
              <a:ext uri="{FF2B5EF4-FFF2-40B4-BE49-F238E27FC236}">
                <a16:creationId xmlns:a16="http://schemas.microsoft.com/office/drawing/2014/main" id="{D97CC562-144A-4EC8-A68D-03DE6177D0F2}"/>
              </a:ext>
            </a:extLst>
          </p:cNvPr>
          <p:cNvCxnSpPr/>
          <p:nvPr userDrawn="1"/>
        </p:nvCxnSpPr>
        <p:spPr>
          <a:xfrm>
            <a:off x="360000" y="1548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2A67116-4454-462F-A3FD-DC94D36B8379}"/>
              </a:ext>
            </a:extLst>
          </p:cNvPr>
          <p:cNvCxnSpPr/>
          <p:nvPr userDrawn="1"/>
        </p:nvCxnSpPr>
        <p:spPr>
          <a:xfrm>
            <a:off x="360000" y="6300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63793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low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solidFill>
              </a:defRPr>
            </a:lvl1pPr>
          </a:lstStyle>
          <a:p>
            <a:r>
              <a:rPr lang="en-US"/>
              <a:t>Click to edit Master title style</a:t>
            </a:r>
          </a:p>
        </p:txBody>
      </p:sp>
      <p:sp>
        <p:nvSpPr>
          <p:cNvPr id="3" name="Content Placeholder 2"/>
          <p:cNvSpPr>
            <a:spLocks noGrp="1"/>
          </p:cNvSpPr>
          <p:nvPr>
            <p:ph sz="half" idx="1"/>
          </p:nvPr>
        </p:nvSpPr>
        <p:spPr>
          <a:xfrm>
            <a:off x="360000" y="2340000"/>
            <a:ext cx="5616000" cy="378000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6002" y="2340000"/>
            <a:ext cx="5616000" cy="378000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lvl1pPr>
              <a:defRPr>
                <a:solidFill>
                  <a:schemeClr val="bg2"/>
                </a:solidFill>
              </a:defRPr>
            </a:lvl1pPr>
          </a:lstStyle>
          <a:p>
            <a:r>
              <a:rPr lang="en-US"/>
              <a:t>Descriptor</a:t>
            </a:r>
            <a:endParaRPr lang="en-AU"/>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10A01DC5-1685-4615-8240-15192985C6A2}" type="slidenum">
              <a:rPr lang="en-AU" smtClean="0"/>
              <a:pPr/>
              <a:t>‹#›</a:t>
            </a:fld>
            <a:endParaRPr lang="en-AU"/>
          </a:p>
        </p:txBody>
      </p:sp>
      <p:cxnSp>
        <p:nvCxnSpPr>
          <p:cNvPr id="9" name="Straight Connector 8">
            <a:extLst>
              <a:ext uri="{FF2B5EF4-FFF2-40B4-BE49-F238E27FC236}">
                <a16:creationId xmlns:a16="http://schemas.microsoft.com/office/drawing/2014/main" id="{D97CC562-144A-4EC8-A68D-03DE6177D0F2}"/>
              </a:ext>
            </a:extLst>
          </p:cNvPr>
          <p:cNvCxnSpPr/>
          <p:nvPr userDrawn="1"/>
        </p:nvCxnSpPr>
        <p:spPr>
          <a:xfrm>
            <a:off x="360000" y="2160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2A67116-4454-462F-A3FD-DC94D36B8379}"/>
              </a:ext>
            </a:extLst>
          </p:cNvPr>
          <p:cNvCxnSpPr/>
          <p:nvPr userDrawn="1"/>
        </p:nvCxnSpPr>
        <p:spPr>
          <a:xfrm>
            <a:off x="360000" y="6300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62768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bheading, two column text and imag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BBD760-6DEA-4064-8474-A197EF7B44AA}"/>
              </a:ext>
            </a:extLst>
          </p:cNvPr>
          <p:cNvSpPr/>
          <p:nvPr userDrawn="1"/>
        </p:nvSpPr>
        <p:spPr>
          <a:xfrm>
            <a:off x="0" y="0"/>
            <a:ext cx="12192000" cy="6858000"/>
          </a:xfrm>
          <a:prstGeom prst="rect">
            <a:avLst/>
          </a:prstGeom>
          <a:solidFill>
            <a:srgbClr val="F3E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8136000" y="1748331"/>
            <a:ext cx="36720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Descriptor</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cxnSp>
        <p:nvCxnSpPr>
          <p:cNvPr id="9" name="Straight Connector 8">
            <a:extLst>
              <a:ext uri="{FF2B5EF4-FFF2-40B4-BE49-F238E27FC236}">
                <a16:creationId xmlns:a16="http://schemas.microsoft.com/office/drawing/2014/main" id="{D97CC562-144A-4EC8-A68D-03DE6177D0F2}"/>
              </a:ext>
            </a:extLst>
          </p:cNvPr>
          <p:cNvCxnSpPr/>
          <p:nvPr userDrawn="1"/>
        </p:nvCxnSpPr>
        <p:spPr>
          <a:xfrm>
            <a:off x="360000" y="1548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2A67116-4454-462F-A3FD-DC94D36B8379}"/>
              </a:ext>
            </a:extLst>
          </p:cNvPr>
          <p:cNvCxnSpPr/>
          <p:nvPr userDrawn="1"/>
        </p:nvCxnSpPr>
        <p:spPr>
          <a:xfrm>
            <a:off x="360000" y="6300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772000"/>
            <a:ext cx="7560000" cy="3314895"/>
          </a:xfrm>
        </p:spPr>
        <p:txBody>
          <a:bodyPr numCol="2" spcCol="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49600"/>
            <a:ext cx="7560000" cy="900000"/>
          </a:xfrm>
        </p:spPr>
        <p:txBody>
          <a:bodyPr/>
          <a:lstStyle>
            <a:lvl1pPr>
              <a:defRPr/>
            </a:lvl1pPr>
          </a:lstStyle>
          <a:p>
            <a:pPr lvl="0"/>
            <a:r>
              <a:rPr lang="en-US"/>
              <a:t>Subheading</a:t>
            </a:r>
            <a:endParaRPr lang="en-AU"/>
          </a:p>
        </p:txBody>
      </p:sp>
      <p:pic>
        <p:nvPicPr>
          <p:cNvPr id="12" name="Picture 11">
            <a:extLst>
              <a:ext uri="{FF2B5EF4-FFF2-40B4-BE49-F238E27FC236}">
                <a16:creationId xmlns:a16="http://schemas.microsoft.com/office/drawing/2014/main" id="{2F79FF34-E700-48B3-9129-EB64DD6F10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21200" y="360000"/>
            <a:ext cx="630000" cy="685525"/>
          </a:xfrm>
          <a:prstGeom prst="rect">
            <a:avLst/>
          </a:prstGeom>
        </p:spPr>
      </p:pic>
    </p:spTree>
    <p:extLst>
      <p:ext uri="{BB962C8B-B14F-4D97-AF65-F5344CB8AC3E}">
        <p14:creationId xmlns:p14="http://schemas.microsoft.com/office/powerpoint/2010/main" val="2394264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ubheading box with three column text box and image box">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BBD760-6DEA-4064-8474-A197EF7B44AA}"/>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2"/>
              </a:solidFill>
            </a:endParaRPr>
          </a:p>
        </p:txBody>
      </p:sp>
      <p:sp>
        <p:nvSpPr>
          <p:cNvPr id="2" name="Title 1"/>
          <p:cNvSpPr>
            <a:spLocks noGrp="1"/>
          </p:cNvSpPr>
          <p:nvPr>
            <p:ph type="title"/>
          </p:nvPr>
        </p:nvSpPr>
        <p:spPr/>
        <p:txBody>
          <a:bodyPr/>
          <a:lstStyle>
            <a:lvl1pPr>
              <a:defRPr>
                <a:solidFill>
                  <a:schemeClr val="bg2"/>
                </a:solidFill>
              </a:defRPr>
            </a:lvl1pPr>
          </a:lstStyle>
          <a:p>
            <a:r>
              <a:rPr lang="en-US"/>
              <a:t>Click to edit Master title style</a:t>
            </a:r>
          </a:p>
        </p:txBody>
      </p:sp>
      <p:sp>
        <p:nvSpPr>
          <p:cNvPr id="6" name="Footer Placeholder 5"/>
          <p:cNvSpPr>
            <a:spLocks noGrp="1"/>
          </p:cNvSpPr>
          <p:nvPr>
            <p:ph type="ftr" sz="quarter" idx="11"/>
          </p:nvPr>
        </p:nvSpPr>
        <p:spPr>
          <a:xfrm>
            <a:off x="360000" y="6444000"/>
            <a:ext cx="6720000" cy="252000"/>
          </a:xfrm>
        </p:spPr>
        <p:txBody>
          <a:bodyPr/>
          <a:lstStyle>
            <a:lvl1pPr>
              <a:defRPr>
                <a:solidFill>
                  <a:schemeClr val="bg2"/>
                </a:solidFill>
              </a:defRPr>
            </a:lvl1pPr>
          </a:lstStyle>
          <a:p>
            <a:r>
              <a:rPr lang="en-US"/>
              <a:t>Descriptor</a:t>
            </a:r>
            <a:endParaRPr lang="en-AU"/>
          </a:p>
        </p:txBody>
      </p:sp>
      <p:sp>
        <p:nvSpPr>
          <p:cNvPr id="7" name="Slide Number Placeholder 6"/>
          <p:cNvSpPr>
            <a:spLocks noGrp="1"/>
          </p:cNvSpPr>
          <p:nvPr>
            <p:ph type="sldNum" sz="quarter" idx="12"/>
          </p:nvPr>
        </p:nvSpPr>
        <p:spPr>
          <a:xfrm>
            <a:off x="11317458" y="6516000"/>
            <a:ext cx="490542" cy="180000"/>
          </a:xfrm>
        </p:spPr>
        <p:txBody>
          <a:bodyPr/>
          <a:lstStyle>
            <a:lvl1pPr>
              <a:defRPr>
                <a:solidFill>
                  <a:schemeClr val="bg2"/>
                </a:solidFill>
              </a:defRPr>
            </a:lvl1pPr>
          </a:lstStyle>
          <a:p>
            <a:fld id="{10A01DC5-1685-4615-8240-15192985C6A2}" type="slidenum">
              <a:rPr lang="en-AU" smtClean="0"/>
              <a:pPr/>
              <a:t>‹#›</a:t>
            </a:fld>
            <a:endParaRPr lang="en-AU"/>
          </a:p>
        </p:txBody>
      </p:sp>
      <p:cxnSp>
        <p:nvCxnSpPr>
          <p:cNvPr id="9" name="Straight Connector 8">
            <a:extLst>
              <a:ext uri="{FF2B5EF4-FFF2-40B4-BE49-F238E27FC236}">
                <a16:creationId xmlns:a16="http://schemas.microsoft.com/office/drawing/2014/main" id="{D97CC562-144A-4EC8-A68D-03DE6177D0F2}"/>
              </a:ext>
            </a:extLst>
          </p:cNvPr>
          <p:cNvCxnSpPr/>
          <p:nvPr userDrawn="1"/>
        </p:nvCxnSpPr>
        <p:spPr>
          <a:xfrm>
            <a:off x="360000" y="2160000"/>
            <a:ext cx="114732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1"/>
            <a:ext cx="8532000" cy="2499670"/>
          </a:xfrm>
        </p:spPr>
        <p:txBody>
          <a:bodyPr numCol="3" spcCol="180000"/>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a:solidFill>
                  <a:schemeClr val="bg2"/>
                </a:solidFill>
              </a:defRPr>
            </a:lvl1pPr>
          </a:lstStyle>
          <a:p>
            <a:pPr lvl="0"/>
            <a:r>
              <a:rPr lang="en-US"/>
              <a:t>Subheading</a:t>
            </a:r>
            <a:endParaRPr lang="en-AU"/>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bg2"/>
                </a:solidFill>
              </a:defRPr>
            </a:lvl1pPr>
          </a:lstStyle>
          <a:p>
            <a:r>
              <a:rPr lang="en-US"/>
              <a:t>Click icon to add picture</a:t>
            </a:r>
            <a:endParaRPr lang="en-AU"/>
          </a:p>
        </p:txBody>
      </p:sp>
      <p:pic>
        <p:nvPicPr>
          <p:cNvPr id="12" name="Picture 11">
            <a:extLst>
              <a:ext uri="{FF2B5EF4-FFF2-40B4-BE49-F238E27FC236}">
                <a16:creationId xmlns:a16="http://schemas.microsoft.com/office/drawing/2014/main" id="{B1FB6CEC-BF4E-4B7E-BF6A-CACDC5381E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21200" y="360000"/>
            <a:ext cx="630000" cy="685525"/>
          </a:xfrm>
          <a:prstGeom prst="rect">
            <a:avLst/>
          </a:prstGeom>
        </p:spPr>
      </p:pic>
    </p:spTree>
    <p:extLst>
      <p:ext uri="{BB962C8B-B14F-4D97-AF65-F5344CB8AC3E}">
        <p14:creationId xmlns:p14="http://schemas.microsoft.com/office/powerpoint/2010/main" val="28878998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with caption at right over text box">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000"/>
            </a:lvl1pPr>
          </a:lstStyle>
          <a:p>
            <a:r>
              <a:rPr lang="en-US"/>
              <a:t>Click to edit Master title style</a:t>
            </a:r>
          </a:p>
        </p:txBody>
      </p:sp>
      <p:sp>
        <p:nvSpPr>
          <p:cNvPr id="6" name="Footer Placeholder 5"/>
          <p:cNvSpPr>
            <a:spLocks noGrp="1"/>
          </p:cNvSpPr>
          <p:nvPr>
            <p:ph type="ftr" sz="quarter" idx="11"/>
          </p:nvPr>
        </p:nvSpPr>
        <p:spPr/>
        <p:txBody>
          <a:bodyPr/>
          <a:lstStyle/>
          <a:p>
            <a:r>
              <a:rPr lang="en-US"/>
              <a:t>Descriptor</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cxnSp>
        <p:nvCxnSpPr>
          <p:cNvPr id="9" name="Straight Connector 8">
            <a:extLst>
              <a:ext uri="{FF2B5EF4-FFF2-40B4-BE49-F238E27FC236}">
                <a16:creationId xmlns:a16="http://schemas.microsoft.com/office/drawing/2014/main" id="{D97CC562-144A-4EC8-A68D-03DE6177D0F2}"/>
              </a:ext>
            </a:extLst>
          </p:cNvPr>
          <p:cNvCxnSpPr>
            <a:cxnSpLocks/>
          </p:cNvCxnSpPr>
          <p:nvPr userDrawn="1"/>
        </p:nvCxnSpPr>
        <p:spPr>
          <a:xfrm>
            <a:off x="6192000" y="1576800"/>
            <a:ext cx="56587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6192000" y="2772000"/>
            <a:ext cx="5639998" cy="3314895"/>
          </a:xfrm>
        </p:spPr>
        <p:txBody>
          <a:bodyPr numCol="2" spcCol="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9087729" y="1749600"/>
            <a:ext cx="2744268" cy="900000"/>
          </a:xfrm>
        </p:spPr>
        <p:txBody>
          <a:bodyPr>
            <a:normAutofit/>
          </a:bodyPr>
          <a:lstStyle>
            <a:lvl1pPr>
              <a:defRPr sz="1000">
                <a:latin typeface="+mn-lt"/>
              </a:defRPr>
            </a:lvl1pPr>
          </a:lstStyle>
          <a:p>
            <a:pPr lvl="0"/>
            <a:r>
              <a:rPr lang="en-US"/>
              <a:t>Caption</a:t>
            </a:r>
            <a:endParaRPr lang="en-AU"/>
          </a:p>
        </p:txBody>
      </p:sp>
      <p:cxnSp>
        <p:nvCxnSpPr>
          <p:cNvPr id="15" name="Straight Connector 14">
            <a:extLst>
              <a:ext uri="{FF2B5EF4-FFF2-40B4-BE49-F238E27FC236}">
                <a16:creationId xmlns:a16="http://schemas.microsoft.com/office/drawing/2014/main" id="{D55E9072-3A33-4C6D-A549-4A012107B65C}"/>
              </a:ext>
            </a:extLst>
          </p:cNvPr>
          <p:cNvCxnSpPr>
            <a:cxnSpLocks/>
          </p:cNvCxnSpPr>
          <p:nvPr userDrawn="1"/>
        </p:nvCxnSpPr>
        <p:spPr>
          <a:xfrm>
            <a:off x="6192000" y="6289476"/>
            <a:ext cx="5658798"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Picture Placeholder 4">
            <a:extLst>
              <a:ext uri="{FF2B5EF4-FFF2-40B4-BE49-F238E27FC236}">
                <a16:creationId xmlns:a16="http://schemas.microsoft.com/office/drawing/2014/main" id="{0AA01239-4425-4D06-9E14-E14F3426FB3F}"/>
              </a:ext>
            </a:extLst>
          </p:cNvPr>
          <p:cNvSpPr>
            <a:spLocks noGrp="1"/>
          </p:cNvSpPr>
          <p:nvPr>
            <p:ph type="pic" sz="quarter" idx="15"/>
          </p:nvPr>
        </p:nvSpPr>
        <p:spPr>
          <a:xfrm>
            <a:off x="0" y="1576800"/>
            <a:ext cx="5976000" cy="4716000"/>
          </a:xfrm>
        </p:spPr>
        <p:txBody>
          <a:bodyPr/>
          <a:lstStyle/>
          <a:p>
            <a:r>
              <a:rPr lang="en-US"/>
              <a:t>Click icon to add picture</a:t>
            </a:r>
            <a:endParaRPr lang="en-AU"/>
          </a:p>
        </p:txBody>
      </p:sp>
    </p:spTree>
    <p:extLst>
      <p:ext uri="{BB962C8B-B14F-4D97-AF65-F5344CB8AC3E}">
        <p14:creationId xmlns:p14="http://schemas.microsoft.com/office/powerpoint/2010/main" val="42250978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rge quot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2520000" cy="1009652"/>
          </a:xfrm>
        </p:spPr>
        <p:txBody>
          <a:bodyPr>
            <a:normAutofit/>
          </a:bodyPr>
          <a:lstStyle>
            <a:lvl1pPr>
              <a:defRPr sz="1600">
                <a:latin typeface="Public Sans SemiBold" pitchFamily="2" charset="0"/>
              </a:defRPr>
            </a:lvl1pPr>
          </a:lstStyle>
          <a:p>
            <a:r>
              <a:rPr lang="en-US"/>
              <a:t>Click to edit Master title style</a:t>
            </a:r>
          </a:p>
        </p:txBody>
      </p:sp>
      <p:sp>
        <p:nvSpPr>
          <p:cNvPr id="6" name="Footer Placeholder 5"/>
          <p:cNvSpPr>
            <a:spLocks noGrp="1"/>
          </p:cNvSpPr>
          <p:nvPr>
            <p:ph type="ftr" sz="quarter" idx="11"/>
          </p:nvPr>
        </p:nvSpPr>
        <p:spPr/>
        <p:txBody>
          <a:bodyPr/>
          <a:lstStyle/>
          <a:p>
            <a:r>
              <a:rPr lang="en-US"/>
              <a:t>Descriptor</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312002" y="360000"/>
            <a:ext cx="7560000" cy="5726895"/>
          </a:xfrm>
        </p:spPr>
        <p:txBody>
          <a:bodyPr numCol="1" spcCol="180000"/>
          <a:lstStyle>
            <a:lvl1pPr>
              <a:defRPr sz="3600"/>
            </a:lvl1pPr>
            <a:lvl2pPr>
              <a:defRPr sz="1800">
                <a:latin typeface="+mn-lt"/>
              </a:defRPr>
            </a:lvl2pPr>
          </a:lstStyle>
          <a:p>
            <a:pPr lvl="0"/>
            <a:r>
              <a:rPr lang="en-US"/>
              <a:t>Click to edit Master text styles</a:t>
            </a:r>
          </a:p>
          <a:p>
            <a:pPr lvl="1"/>
            <a:r>
              <a:rPr lang="en-US"/>
              <a:t>Second level</a:t>
            </a:r>
          </a:p>
        </p:txBody>
      </p:sp>
      <p:cxnSp>
        <p:nvCxnSpPr>
          <p:cNvPr id="12" name="Straight Connector 11">
            <a:extLst>
              <a:ext uri="{FF2B5EF4-FFF2-40B4-BE49-F238E27FC236}">
                <a16:creationId xmlns:a16="http://schemas.microsoft.com/office/drawing/2014/main" id="{80B8F80F-22E3-47D7-8D99-80BFFDFB35CD}"/>
              </a:ext>
            </a:extLst>
          </p:cNvPr>
          <p:cNvCxnSpPr>
            <a:cxnSpLocks/>
          </p:cNvCxnSpPr>
          <p:nvPr userDrawn="1"/>
        </p:nvCxnSpPr>
        <p:spPr>
          <a:xfrm>
            <a:off x="3096000" y="360000"/>
            <a:ext cx="0" cy="5976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87384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column text above graphic">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Lst>
          </p:cNvPr>
          <p:cNvSpPr/>
          <p:nvPr userDrawn="1"/>
        </p:nvSpPr>
        <p:spPr>
          <a:xfrm>
            <a:off x="0" y="1602000"/>
            <a:ext cx="12192000" cy="525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359999" y="360000"/>
            <a:ext cx="7560000" cy="1009652"/>
          </a:xfrm>
        </p:spPr>
        <p:txBody>
          <a:bodyPr numCol="2" spcCol="180000">
            <a:normAutofit/>
          </a:bodyPr>
          <a:lstStyle>
            <a:lvl1pPr>
              <a:defRPr sz="1800">
                <a:latin typeface="+mj-lt"/>
              </a:defRPr>
            </a:lvl1pPr>
          </a:lstStyle>
          <a:p>
            <a:r>
              <a:rPr lang="en-US"/>
              <a:t>Click to edit Master title style</a:t>
            </a:r>
          </a:p>
        </p:txBody>
      </p:sp>
      <p:sp>
        <p:nvSpPr>
          <p:cNvPr id="6" name="Footer Placeholder 5"/>
          <p:cNvSpPr>
            <a:spLocks noGrp="1"/>
          </p:cNvSpPr>
          <p:nvPr>
            <p:ph type="ftr" sz="quarter" idx="11"/>
          </p:nvPr>
        </p:nvSpPr>
        <p:spPr/>
        <p:txBody>
          <a:bodyPr/>
          <a:lstStyle/>
          <a:p>
            <a:r>
              <a:rPr lang="en-AU"/>
              <a:t>What we do (and don’t) know about QX in NSW</a:t>
            </a:r>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cxnSp>
        <p:nvCxnSpPr>
          <p:cNvPr id="9" name="Straight Connector 8">
            <a:extLst>
              <a:ext uri="{FF2B5EF4-FFF2-40B4-BE49-F238E27FC236}">
                <a16:creationId xmlns:a16="http://schemas.microsoft.com/office/drawing/2014/main" id="{9F21707E-ED45-4C2A-9328-C747C8E2B09F}"/>
              </a:ext>
            </a:extLst>
          </p:cNvPr>
          <p:cNvCxnSpPr/>
          <p:nvPr userDrawn="1"/>
        </p:nvCxnSpPr>
        <p:spPr>
          <a:xfrm>
            <a:off x="360000" y="6300000"/>
            <a:ext cx="114732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Picture Placeholder 4">
            <a:extLst>
              <a:ext uri="{FF2B5EF4-FFF2-40B4-BE49-F238E27FC236}">
                <a16:creationId xmlns:a16="http://schemas.microsoft.com/office/drawing/2014/main" id="{8AB6FE45-2247-43AE-AFB0-3C1EC574D8FA}"/>
              </a:ext>
            </a:extLst>
          </p:cNvPr>
          <p:cNvSpPr>
            <a:spLocks noGrp="1"/>
          </p:cNvSpPr>
          <p:nvPr>
            <p:ph type="pic" sz="quarter" idx="13"/>
          </p:nvPr>
        </p:nvSpPr>
        <p:spPr>
          <a:xfrm>
            <a:off x="1857000" y="1611825"/>
            <a:ext cx="8478000" cy="4688175"/>
          </a:xfrm>
        </p:spPr>
        <p:txBody>
          <a:bodyPr/>
          <a:lstStyle/>
          <a:p>
            <a:r>
              <a:rPr lang="en-US"/>
              <a:t>Click icon to add picture</a:t>
            </a:r>
            <a:endParaRPr lang="en-AU"/>
          </a:p>
        </p:txBody>
      </p:sp>
    </p:spTree>
    <p:extLst>
      <p:ext uri="{BB962C8B-B14F-4D97-AF65-F5344CB8AC3E}">
        <p14:creationId xmlns:p14="http://schemas.microsoft.com/office/powerpoint/2010/main" val="18488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7081598-8EF9-4067-828C-DA3306F39365}"/>
              </a:ext>
            </a:extLst>
          </p:cNvPr>
          <p:cNvSpPr>
            <a:spLocks noGrp="1"/>
          </p:cNvSpPr>
          <p:nvPr>
            <p:ph type="pic" sz="quarter" idx="13"/>
          </p:nvPr>
        </p:nvSpPr>
        <p:spPr>
          <a:xfrm>
            <a:off x="-1" y="0"/>
            <a:ext cx="3060000" cy="6858000"/>
          </a:xfrm>
        </p:spPr>
        <p:txBody>
          <a:bodyPr/>
          <a:lstStyle/>
          <a:p>
            <a:r>
              <a:rPr lang="en-US"/>
              <a:t>Click icon to add picture</a:t>
            </a:r>
            <a:endParaRPr lang="en-AU"/>
          </a:p>
        </p:txBody>
      </p:sp>
      <p:sp>
        <p:nvSpPr>
          <p:cNvPr id="4" name="Rectangle 3">
            <a:extLst>
              <a:ext uri="{FF2B5EF4-FFF2-40B4-BE49-F238E27FC236}">
                <a16:creationId xmlns:a16="http://schemas.microsoft.com/office/drawing/2014/main" id="{E57A2D9F-61E4-43DD-AEE4-7DB03212C80F}"/>
              </a:ext>
            </a:extLst>
          </p:cNvPr>
          <p:cNvSpPr/>
          <p:nvPr userDrawn="1"/>
        </p:nvSpPr>
        <p:spPr>
          <a:xfrm>
            <a:off x="3060000" y="0"/>
            <a:ext cx="777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SemiBold" pitchFamily="2" charset="0"/>
            </a:endParaRPr>
          </a:p>
        </p:txBody>
      </p:sp>
      <p:sp>
        <p:nvSpPr>
          <p:cNvPr id="2" name="Title 1"/>
          <p:cNvSpPr>
            <a:spLocks noGrp="1"/>
          </p:cNvSpPr>
          <p:nvPr>
            <p:ph type="ctrTitle" hasCustomPrompt="1"/>
          </p:nvPr>
        </p:nvSpPr>
        <p:spPr>
          <a:xfrm>
            <a:off x="3599998" y="359999"/>
            <a:ext cx="6964836" cy="2917763"/>
          </a:xfrm>
          <a:ln>
            <a:noFill/>
          </a:ln>
        </p:spPr>
        <p:txBody>
          <a:bodyPr anchor="t">
            <a:normAutofit/>
          </a:bodyPr>
          <a:lstStyle>
            <a:lvl1pPr algn="l">
              <a:lnSpc>
                <a:spcPct val="90000"/>
              </a:lnSpc>
              <a:defRPr sz="4800">
                <a:solidFill>
                  <a:schemeClr val="bg1"/>
                </a:solidFill>
              </a:defRPr>
            </a:lvl1pPr>
          </a:lstStyle>
          <a:p>
            <a:r>
              <a:rPr lang="en-US"/>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599999" y="4403188"/>
            <a:ext cx="5135997" cy="1176813"/>
          </a:xfrm>
        </p:spPr>
        <p:txBody>
          <a:bodyPr anchor="b">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600000" y="5940000"/>
            <a:ext cx="3600000" cy="558001"/>
          </a:xfrm>
        </p:spPr>
        <p:txBody>
          <a:bodyPr>
            <a:noAutofit/>
          </a:bodyPr>
          <a:lstStyle>
            <a:lvl1pPr>
              <a:lnSpc>
                <a:spcPct val="100000"/>
              </a:lnSpc>
              <a:spcAft>
                <a:spcPts val="0"/>
              </a:spcAft>
              <a:defRPr sz="1600" b="0">
                <a:solidFill>
                  <a:schemeClr val="bg1"/>
                </a:solidFill>
                <a:latin typeface="Public Sans SemiBold" pitchFamily="2" charset="0"/>
              </a:defRPr>
            </a:lvl1pPr>
            <a:lvl2pPr>
              <a:lnSpc>
                <a:spcPct val="100000"/>
              </a:lnSpc>
              <a:spcAft>
                <a:spcPts val="0"/>
              </a:spcAft>
              <a:defRPr sz="1600">
                <a:solidFill>
                  <a:schemeClr val="bg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a:p>
            <a:pPr lvl="1"/>
            <a:r>
              <a:rPr lang="en-US"/>
              <a:t>Presenter title</a:t>
            </a:r>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7864834" y="5781821"/>
            <a:ext cx="2700000" cy="744977"/>
          </a:xfrm>
        </p:spPr>
        <p:txBody>
          <a:bodyPr anchor="b">
            <a:noAutofit/>
          </a:bodyPr>
          <a:lstStyle>
            <a:lvl1pPr algn="r">
              <a:defRPr sz="16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cxnSp>
        <p:nvCxnSpPr>
          <p:cNvPr id="19" name="Straight Connector 18">
            <a:extLst>
              <a:ext uri="{FF2B5EF4-FFF2-40B4-BE49-F238E27FC236}">
                <a16:creationId xmlns:a16="http://schemas.microsoft.com/office/drawing/2014/main" id="{DB400A8E-928A-43DB-8723-796D9A555203}"/>
              </a:ext>
            </a:extLst>
          </p:cNvPr>
          <p:cNvCxnSpPr>
            <a:cxnSpLocks/>
          </p:cNvCxnSpPr>
          <p:nvPr userDrawn="1"/>
        </p:nvCxnSpPr>
        <p:spPr>
          <a:xfrm>
            <a:off x="3456000" y="388136"/>
            <a:ext cx="0" cy="601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218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box with 4 quadrant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3E5D367-3ECD-4D95-8593-6E37E7633C61}"/>
              </a:ext>
            </a:extLst>
          </p:cNvPr>
          <p:cNvSpPr/>
          <p:nvPr userDrawn="1"/>
        </p:nvSpPr>
        <p:spPr>
          <a:xfrm>
            <a:off x="0" y="1584000"/>
            <a:ext cx="12192000" cy="5256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p:txBody>
          <a:bodyPr/>
          <a:lstStyle/>
          <a:p>
            <a:r>
              <a:rPr lang="en-US"/>
              <a:t>Click to edit Master title style</a:t>
            </a:r>
          </a:p>
        </p:txBody>
      </p:sp>
      <p:sp>
        <p:nvSpPr>
          <p:cNvPr id="6" name="Footer Placeholder 5"/>
          <p:cNvSpPr>
            <a:spLocks noGrp="1"/>
          </p:cNvSpPr>
          <p:nvPr>
            <p:ph type="ftr" sz="quarter" idx="11"/>
          </p:nvPr>
        </p:nvSpPr>
        <p:spPr/>
        <p:txBody>
          <a:bodyPr/>
          <a:lstStyle/>
          <a:p>
            <a:r>
              <a:rPr lang="en-US"/>
              <a:t>Descriptor</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cxnSp>
        <p:nvCxnSpPr>
          <p:cNvPr id="10" name="Straight Connector 9">
            <a:extLst>
              <a:ext uri="{FF2B5EF4-FFF2-40B4-BE49-F238E27FC236}">
                <a16:creationId xmlns:a16="http://schemas.microsoft.com/office/drawing/2014/main" id="{C2A67116-4454-462F-A3FD-DC94D36B8379}"/>
              </a:ext>
            </a:extLst>
          </p:cNvPr>
          <p:cNvCxnSpPr/>
          <p:nvPr userDrawn="1"/>
        </p:nvCxnSpPr>
        <p:spPr>
          <a:xfrm>
            <a:off x="360000" y="6300000"/>
            <a:ext cx="114732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 Placeholder 11">
            <a:extLst>
              <a:ext uri="{FF2B5EF4-FFF2-40B4-BE49-F238E27FC236}">
                <a16:creationId xmlns:a16="http://schemas.microsoft.com/office/drawing/2014/main" id="{D30AEF18-0048-410F-AB0A-6EBF9EE73C5F}"/>
              </a:ext>
            </a:extLst>
          </p:cNvPr>
          <p:cNvSpPr>
            <a:spLocks noGrp="1"/>
          </p:cNvSpPr>
          <p:nvPr>
            <p:ph type="body" sz="quarter" idx="13"/>
          </p:nvPr>
        </p:nvSpPr>
        <p:spPr>
          <a:xfrm>
            <a:off x="360363" y="1728000"/>
            <a:ext cx="2736000" cy="441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Text Placeholder 13">
            <a:extLst>
              <a:ext uri="{FF2B5EF4-FFF2-40B4-BE49-F238E27FC236}">
                <a16:creationId xmlns:a16="http://schemas.microsoft.com/office/drawing/2014/main" id="{79CE6DB5-6EC9-4FCA-8E33-1569637E9BA3}"/>
              </a:ext>
            </a:extLst>
          </p:cNvPr>
          <p:cNvSpPr>
            <a:spLocks noGrp="1"/>
          </p:cNvSpPr>
          <p:nvPr>
            <p:ph type="body" sz="quarter" idx="14"/>
          </p:nvPr>
        </p:nvSpPr>
        <p:spPr>
          <a:xfrm>
            <a:off x="3422345" y="1728788"/>
            <a:ext cx="1944000" cy="2016000"/>
          </a:xfrm>
        </p:spPr>
        <p:txBody>
          <a:bodyPr/>
          <a:lstStyle>
            <a:lvl1pPr>
              <a:defRPr sz="1200"/>
            </a:lvl1pPr>
            <a:lvl2pPr>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6" name="Text Placeholder 13">
            <a:extLst>
              <a:ext uri="{FF2B5EF4-FFF2-40B4-BE49-F238E27FC236}">
                <a16:creationId xmlns:a16="http://schemas.microsoft.com/office/drawing/2014/main" id="{6A0EE890-674F-4513-9B6E-9E8A4D4EE23B}"/>
              </a:ext>
            </a:extLst>
          </p:cNvPr>
          <p:cNvSpPr>
            <a:spLocks noGrp="1"/>
          </p:cNvSpPr>
          <p:nvPr>
            <p:ph type="body" sz="quarter" idx="15"/>
          </p:nvPr>
        </p:nvSpPr>
        <p:spPr>
          <a:xfrm>
            <a:off x="3420000" y="4120295"/>
            <a:ext cx="1944000" cy="2016000"/>
          </a:xfrm>
        </p:spPr>
        <p:txBody>
          <a:bodyPr/>
          <a:lstStyle>
            <a:lvl1pPr>
              <a:defRPr sz="1200"/>
            </a:lvl1pPr>
            <a:lvl2pPr>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18" name="Straight Connector 17">
            <a:extLst>
              <a:ext uri="{FF2B5EF4-FFF2-40B4-BE49-F238E27FC236}">
                <a16:creationId xmlns:a16="http://schemas.microsoft.com/office/drawing/2014/main" id="{DE5F3C85-5357-43EC-A1C1-36604BBB1AF2}"/>
              </a:ext>
            </a:extLst>
          </p:cNvPr>
          <p:cNvCxnSpPr/>
          <p:nvPr userDrawn="1"/>
        </p:nvCxnSpPr>
        <p:spPr>
          <a:xfrm>
            <a:off x="3259354" y="1728000"/>
            <a:ext cx="0" cy="44082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8057F61-0899-4B7C-BD2B-3738152A2B7E}"/>
              </a:ext>
            </a:extLst>
          </p:cNvPr>
          <p:cNvCxnSpPr>
            <a:cxnSpLocks/>
          </p:cNvCxnSpPr>
          <p:nvPr userDrawn="1"/>
        </p:nvCxnSpPr>
        <p:spPr>
          <a:xfrm flipH="1">
            <a:off x="3420000" y="3929035"/>
            <a:ext cx="19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C90CB6B-A391-4BF9-8C5A-B72CA862E5A9}"/>
              </a:ext>
            </a:extLst>
          </p:cNvPr>
          <p:cNvCxnSpPr/>
          <p:nvPr userDrawn="1"/>
        </p:nvCxnSpPr>
        <p:spPr>
          <a:xfrm>
            <a:off x="5529336" y="1728000"/>
            <a:ext cx="0" cy="44082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0242911-8827-4F09-B4C0-F5B40262A31E}"/>
              </a:ext>
            </a:extLst>
          </p:cNvPr>
          <p:cNvCxnSpPr/>
          <p:nvPr userDrawn="1"/>
        </p:nvCxnSpPr>
        <p:spPr>
          <a:xfrm>
            <a:off x="8375318" y="1728000"/>
            <a:ext cx="0" cy="44082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Content Placeholder 26">
            <a:extLst>
              <a:ext uri="{FF2B5EF4-FFF2-40B4-BE49-F238E27FC236}">
                <a16:creationId xmlns:a16="http://schemas.microsoft.com/office/drawing/2014/main" id="{9F3CABFF-021D-4DB0-B816-0E2C407AA396}"/>
              </a:ext>
            </a:extLst>
          </p:cNvPr>
          <p:cNvSpPr>
            <a:spLocks noGrp="1"/>
          </p:cNvSpPr>
          <p:nvPr>
            <p:ph sz="quarter" idx="16"/>
          </p:nvPr>
        </p:nvSpPr>
        <p:spPr>
          <a:xfrm>
            <a:off x="5692327" y="2103123"/>
            <a:ext cx="2520000" cy="4053202"/>
          </a:xfrm>
        </p:spPr>
        <p:txBody>
          <a:bodyPr/>
          <a:lstStyle>
            <a:lvl1pPr>
              <a:defRPr sz="1200">
                <a:latin typeface="Public Sans SemiBold" pitchFamily="2" charset="0"/>
              </a:defRPr>
            </a:lvl1pPr>
            <a:lvl2pPr>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8" name="Content Placeholder 26">
            <a:extLst>
              <a:ext uri="{FF2B5EF4-FFF2-40B4-BE49-F238E27FC236}">
                <a16:creationId xmlns:a16="http://schemas.microsoft.com/office/drawing/2014/main" id="{F3D2FA77-52F3-471B-A291-EED89A0DE685}"/>
              </a:ext>
            </a:extLst>
          </p:cNvPr>
          <p:cNvSpPr>
            <a:spLocks noGrp="1"/>
          </p:cNvSpPr>
          <p:nvPr>
            <p:ph sz="quarter" idx="17"/>
          </p:nvPr>
        </p:nvSpPr>
        <p:spPr>
          <a:xfrm>
            <a:off x="8538308" y="2103123"/>
            <a:ext cx="3269692" cy="4053202"/>
          </a:xfrm>
        </p:spPr>
        <p:txBody>
          <a:bodyPr/>
          <a:lstStyle>
            <a:lvl1pPr>
              <a:defRPr sz="1200">
                <a:latin typeface="Public Sans SemiBold" pitchFamily="2" charset="0"/>
              </a:defRPr>
            </a:lvl1pPr>
            <a:lvl2pPr>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0" name="Picture Placeholder 29">
            <a:extLst>
              <a:ext uri="{FF2B5EF4-FFF2-40B4-BE49-F238E27FC236}">
                <a16:creationId xmlns:a16="http://schemas.microsoft.com/office/drawing/2014/main" id="{EA4CE82D-B1F3-42D5-BFC4-5FF9241B02D7}"/>
              </a:ext>
            </a:extLst>
          </p:cNvPr>
          <p:cNvSpPr>
            <a:spLocks noGrp="1"/>
          </p:cNvSpPr>
          <p:nvPr>
            <p:ph type="pic" sz="quarter" idx="18"/>
          </p:nvPr>
        </p:nvSpPr>
        <p:spPr>
          <a:xfrm>
            <a:off x="3944345" y="2286788"/>
            <a:ext cx="900000" cy="900000"/>
          </a:xfrm>
        </p:spPr>
        <p:txBody>
          <a:bodyPr/>
          <a:lstStyle/>
          <a:p>
            <a:r>
              <a:rPr lang="en-US"/>
              <a:t>Click icon to add picture</a:t>
            </a:r>
            <a:endParaRPr lang="en-AU"/>
          </a:p>
        </p:txBody>
      </p:sp>
      <p:sp>
        <p:nvSpPr>
          <p:cNvPr id="31" name="Picture Placeholder 29">
            <a:extLst>
              <a:ext uri="{FF2B5EF4-FFF2-40B4-BE49-F238E27FC236}">
                <a16:creationId xmlns:a16="http://schemas.microsoft.com/office/drawing/2014/main" id="{FD821410-29F3-4DF7-B1BB-8609C9096EE2}"/>
              </a:ext>
            </a:extLst>
          </p:cNvPr>
          <p:cNvSpPr>
            <a:spLocks noGrp="1"/>
          </p:cNvSpPr>
          <p:nvPr>
            <p:ph type="pic" sz="quarter" idx="19"/>
          </p:nvPr>
        </p:nvSpPr>
        <p:spPr>
          <a:xfrm>
            <a:off x="3942000" y="4678295"/>
            <a:ext cx="900000" cy="900000"/>
          </a:xfrm>
        </p:spPr>
        <p:txBody>
          <a:bodyPr/>
          <a:lstStyle/>
          <a:p>
            <a:r>
              <a:rPr lang="en-US"/>
              <a:t>Click icon to add picture</a:t>
            </a:r>
            <a:endParaRPr lang="en-AU"/>
          </a:p>
        </p:txBody>
      </p:sp>
      <p:sp>
        <p:nvSpPr>
          <p:cNvPr id="32" name="Text Placeholder 13">
            <a:extLst>
              <a:ext uri="{FF2B5EF4-FFF2-40B4-BE49-F238E27FC236}">
                <a16:creationId xmlns:a16="http://schemas.microsoft.com/office/drawing/2014/main" id="{77997327-1253-41DB-B0DD-0A414715E932}"/>
              </a:ext>
            </a:extLst>
          </p:cNvPr>
          <p:cNvSpPr>
            <a:spLocks noGrp="1"/>
          </p:cNvSpPr>
          <p:nvPr>
            <p:ph type="body" sz="quarter" idx="20" hasCustomPrompt="1"/>
          </p:nvPr>
        </p:nvSpPr>
        <p:spPr>
          <a:xfrm>
            <a:off x="5687236" y="1728788"/>
            <a:ext cx="2520000" cy="374332"/>
          </a:xfrm>
        </p:spPr>
        <p:txBody>
          <a:bodyPr/>
          <a:lstStyle>
            <a:lvl1pPr>
              <a:defRPr sz="1200">
                <a:latin typeface="Public Sans SemiBold" pitchFamily="2" charset="0"/>
              </a:defRPr>
            </a:lvl1pPr>
            <a:lvl2pPr>
              <a:defRPr sz="1000"/>
            </a:lvl2pPr>
            <a:lvl3pPr>
              <a:defRPr sz="1000"/>
            </a:lvl3pPr>
            <a:lvl4pPr>
              <a:defRPr sz="1000"/>
            </a:lvl4pPr>
            <a:lvl5pPr>
              <a:defRPr sz="1000"/>
            </a:lvl5pPr>
          </a:lstStyle>
          <a:p>
            <a:pPr lvl="0"/>
            <a:r>
              <a:rPr lang="en-US"/>
              <a:t>Heading here</a:t>
            </a:r>
            <a:endParaRPr lang="en-AU"/>
          </a:p>
        </p:txBody>
      </p:sp>
      <p:sp>
        <p:nvSpPr>
          <p:cNvPr id="33" name="Text Placeholder 13">
            <a:extLst>
              <a:ext uri="{FF2B5EF4-FFF2-40B4-BE49-F238E27FC236}">
                <a16:creationId xmlns:a16="http://schemas.microsoft.com/office/drawing/2014/main" id="{6A7A3DE4-B76A-4DA3-9340-FFAA6B8830A0}"/>
              </a:ext>
            </a:extLst>
          </p:cNvPr>
          <p:cNvSpPr>
            <a:spLocks noGrp="1"/>
          </p:cNvSpPr>
          <p:nvPr>
            <p:ph type="body" sz="quarter" idx="21" hasCustomPrompt="1"/>
          </p:nvPr>
        </p:nvSpPr>
        <p:spPr>
          <a:xfrm>
            <a:off x="8528459" y="1728788"/>
            <a:ext cx="3303177" cy="374332"/>
          </a:xfrm>
        </p:spPr>
        <p:txBody>
          <a:bodyPr/>
          <a:lstStyle>
            <a:lvl1pPr>
              <a:defRPr sz="1200">
                <a:latin typeface="Public Sans SemiBold" pitchFamily="2" charset="0"/>
              </a:defRPr>
            </a:lvl1pPr>
            <a:lvl2pPr>
              <a:defRPr sz="1000"/>
            </a:lvl2pPr>
            <a:lvl3pPr>
              <a:defRPr sz="1000"/>
            </a:lvl3pPr>
            <a:lvl4pPr>
              <a:defRPr sz="1000"/>
            </a:lvl4pPr>
            <a:lvl5pPr>
              <a:defRPr sz="1000"/>
            </a:lvl5pPr>
          </a:lstStyle>
          <a:p>
            <a:pPr lvl="0"/>
            <a:r>
              <a:rPr lang="en-US"/>
              <a:t>Heading here</a:t>
            </a:r>
            <a:endParaRPr lang="en-AU"/>
          </a:p>
        </p:txBody>
      </p:sp>
    </p:spTree>
    <p:extLst>
      <p:ext uri="{BB962C8B-B14F-4D97-AF65-F5344CB8AC3E}">
        <p14:creationId xmlns:p14="http://schemas.microsoft.com/office/powerpoint/2010/main" val="3091368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with two multi-content boxes">
    <p:spTree>
      <p:nvGrpSpPr>
        <p:cNvPr id="1" name=""/>
        <p:cNvGrpSpPr/>
        <p:nvPr/>
      </p:nvGrpSpPr>
      <p:grpSpPr>
        <a:xfrm>
          <a:off x="0" y="0"/>
          <a:ext cx="0" cy="0"/>
          <a:chOff x="0" y="0"/>
          <a:chExt cx="0" cy="0"/>
        </a:xfrm>
      </p:grpSpPr>
      <p:sp>
        <p:nvSpPr>
          <p:cNvPr id="2" name="Title 1"/>
          <p:cNvSpPr>
            <a:spLocks noGrp="1"/>
          </p:cNvSpPr>
          <p:nvPr>
            <p:ph type="title"/>
          </p:nvPr>
        </p:nvSpPr>
        <p:spPr>
          <a:xfrm>
            <a:off x="540000" y="360000"/>
            <a:ext cx="9531360" cy="1009652"/>
          </a:xfrm>
        </p:spPr>
        <p:txBody>
          <a:bodyPr/>
          <a:lstStyle>
            <a:lvl1pPr>
              <a:defRPr>
                <a:solidFill>
                  <a:schemeClr val="bg2"/>
                </a:solidFill>
              </a:defRPr>
            </a:lvl1pPr>
          </a:lstStyle>
          <a:p>
            <a:r>
              <a:rPr lang="en-US"/>
              <a:t>Click to edit Master title style</a:t>
            </a:r>
          </a:p>
        </p:txBody>
      </p:sp>
      <p:sp>
        <p:nvSpPr>
          <p:cNvPr id="3" name="Content Placeholder 2"/>
          <p:cNvSpPr>
            <a:spLocks noGrp="1"/>
          </p:cNvSpPr>
          <p:nvPr>
            <p:ph sz="half" idx="1"/>
          </p:nvPr>
        </p:nvSpPr>
        <p:spPr>
          <a:xfrm>
            <a:off x="7127999" y="1728000"/>
            <a:ext cx="4679995" cy="222169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28000" y="4093697"/>
            <a:ext cx="4679994" cy="194837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cxnSp>
        <p:nvCxnSpPr>
          <p:cNvPr id="10" name="Straight Connector 9">
            <a:extLst>
              <a:ext uri="{FF2B5EF4-FFF2-40B4-BE49-F238E27FC236}">
                <a16:creationId xmlns:a16="http://schemas.microsoft.com/office/drawing/2014/main" id="{C2A67116-4454-462F-A3FD-DC94D36B8379}"/>
              </a:ext>
            </a:extLst>
          </p:cNvPr>
          <p:cNvCxnSpPr/>
          <p:nvPr userDrawn="1"/>
        </p:nvCxnSpPr>
        <p:spPr>
          <a:xfrm>
            <a:off x="360000" y="360000"/>
            <a:ext cx="0" cy="59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Picture Placeholder 14">
            <a:extLst>
              <a:ext uri="{FF2B5EF4-FFF2-40B4-BE49-F238E27FC236}">
                <a16:creationId xmlns:a16="http://schemas.microsoft.com/office/drawing/2014/main" id="{A1EC6F40-A8A0-4128-90D0-E467B30278DC}"/>
              </a:ext>
            </a:extLst>
          </p:cNvPr>
          <p:cNvSpPr>
            <a:spLocks noGrp="1"/>
          </p:cNvSpPr>
          <p:nvPr>
            <p:ph type="pic" sz="quarter" idx="13"/>
          </p:nvPr>
        </p:nvSpPr>
        <p:spPr>
          <a:xfrm>
            <a:off x="539750" y="1728788"/>
            <a:ext cx="6229350" cy="4536000"/>
          </a:xfrm>
        </p:spPr>
        <p:txBody>
          <a:bodyPr/>
          <a:lstStyle/>
          <a:p>
            <a:r>
              <a:rPr lang="en-US"/>
              <a:t>Click icon to add picture</a:t>
            </a:r>
            <a:endParaRPr lang="en-AU"/>
          </a:p>
        </p:txBody>
      </p:sp>
      <p:sp>
        <p:nvSpPr>
          <p:cNvPr id="16" name="Text Placeholder 12">
            <a:extLst>
              <a:ext uri="{FF2B5EF4-FFF2-40B4-BE49-F238E27FC236}">
                <a16:creationId xmlns:a16="http://schemas.microsoft.com/office/drawing/2014/main" id="{0EAFF04E-EED2-4901-9136-39CEC8DFA263}"/>
              </a:ext>
            </a:extLst>
          </p:cNvPr>
          <p:cNvSpPr>
            <a:spLocks noGrp="1"/>
          </p:cNvSpPr>
          <p:nvPr>
            <p:ph type="body" sz="quarter" idx="14" hasCustomPrompt="1"/>
          </p:nvPr>
        </p:nvSpPr>
        <p:spPr>
          <a:xfrm>
            <a:off x="7127999" y="6173999"/>
            <a:ext cx="4703999" cy="180000"/>
          </a:xfrm>
        </p:spPr>
        <p:txBody>
          <a:bodyPr>
            <a:normAutofit/>
          </a:bodyPr>
          <a:lstStyle>
            <a:lvl1pPr>
              <a:defRPr sz="1000">
                <a:latin typeface="+mn-lt"/>
              </a:defRPr>
            </a:lvl1pPr>
          </a:lstStyle>
          <a:p>
            <a:pPr lvl="0"/>
            <a:r>
              <a:rPr lang="en-US"/>
              <a:t>Figure</a:t>
            </a:r>
            <a:endParaRPr lang="en-AU"/>
          </a:p>
        </p:txBody>
      </p:sp>
      <p:cxnSp>
        <p:nvCxnSpPr>
          <p:cNvPr id="17" name="Straight Connector 16">
            <a:extLst>
              <a:ext uri="{FF2B5EF4-FFF2-40B4-BE49-F238E27FC236}">
                <a16:creationId xmlns:a16="http://schemas.microsoft.com/office/drawing/2014/main" id="{82CE467A-6B5B-43F6-973F-516915856717}"/>
              </a:ext>
            </a:extLst>
          </p:cNvPr>
          <p:cNvCxnSpPr>
            <a:cxnSpLocks/>
          </p:cNvCxnSpPr>
          <p:nvPr userDrawn="1"/>
        </p:nvCxnSpPr>
        <p:spPr>
          <a:xfrm>
            <a:off x="6948000" y="1728000"/>
            <a:ext cx="0" cy="459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5">
            <a:extLst>
              <a:ext uri="{FF2B5EF4-FFF2-40B4-BE49-F238E27FC236}">
                <a16:creationId xmlns:a16="http://schemas.microsoft.com/office/drawing/2014/main" id="{1365C6EF-4E1D-2B4D-E60C-AA4675030D27}"/>
              </a:ext>
            </a:extLst>
          </p:cNvPr>
          <p:cNvSpPr txBox="1">
            <a:spLocks/>
          </p:cNvSpPr>
          <p:nvPr userDrawn="1"/>
        </p:nvSpPr>
        <p:spPr>
          <a:xfrm>
            <a:off x="384000" y="6516000"/>
            <a:ext cx="6720000" cy="252000"/>
          </a:xfrm>
          <a:prstGeom prst="rect">
            <a:avLst/>
          </a:prstGeom>
        </p:spPr>
        <p:txBody>
          <a:bodyPr vert="horz" lIns="0" tIns="0" rIns="0" bIns="0" rtlCol="0" anchor="t"/>
          <a:lstStyle>
            <a:defPPr>
              <a:defRPr lang="en-US"/>
            </a:defPPr>
            <a:lvl1pPr marL="0" algn="l" defTabSz="609585" rtl="0" eaLnBrk="1" latinLnBrk="0" hangingPunct="1">
              <a:defRPr sz="1400" kern="1200">
                <a:solidFill>
                  <a:schemeClr val="bg2"/>
                </a:solidFill>
                <a:latin typeface="Public Sans SemiBold" pitchFamily="2" charset="0"/>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AU"/>
              <a:t>What we do (and don’t) know about QX in NSW</a:t>
            </a:r>
          </a:p>
        </p:txBody>
      </p:sp>
    </p:spTree>
    <p:extLst>
      <p:ext uri="{BB962C8B-B14F-4D97-AF65-F5344CB8AC3E}">
        <p14:creationId xmlns:p14="http://schemas.microsoft.com/office/powerpoint/2010/main" val="563696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harts with supporting text">
    <p:spTree>
      <p:nvGrpSpPr>
        <p:cNvPr id="1" name=""/>
        <p:cNvGrpSpPr/>
        <p:nvPr/>
      </p:nvGrpSpPr>
      <p:grpSpPr>
        <a:xfrm>
          <a:off x="0" y="0"/>
          <a:ext cx="0" cy="0"/>
          <a:chOff x="0" y="0"/>
          <a:chExt cx="0" cy="0"/>
        </a:xfrm>
      </p:grpSpPr>
      <p:sp>
        <p:nvSpPr>
          <p:cNvPr id="2" name="Title 1"/>
          <p:cNvSpPr>
            <a:spLocks noGrp="1"/>
          </p:cNvSpPr>
          <p:nvPr>
            <p:ph type="title"/>
          </p:nvPr>
        </p:nvSpPr>
        <p:spPr>
          <a:xfrm>
            <a:off x="540000" y="360000"/>
            <a:ext cx="9720000" cy="1009652"/>
          </a:xfrm>
        </p:spPr>
        <p:txBody>
          <a:bodyPr/>
          <a:lstStyle>
            <a:lvl1pPr>
              <a:defRPr>
                <a:solidFill>
                  <a:schemeClr val="bg2"/>
                </a:solidFill>
              </a:defRPr>
            </a:lvl1pPr>
          </a:lstStyle>
          <a:p>
            <a:r>
              <a:rPr lang="en-US"/>
              <a:t>Click to edit Master title style</a:t>
            </a:r>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cxnSp>
        <p:nvCxnSpPr>
          <p:cNvPr id="10" name="Straight Connector 9">
            <a:extLst>
              <a:ext uri="{FF2B5EF4-FFF2-40B4-BE49-F238E27FC236}">
                <a16:creationId xmlns:a16="http://schemas.microsoft.com/office/drawing/2014/main" id="{C2A67116-4454-462F-A3FD-DC94D36B8379}"/>
              </a:ext>
            </a:extLst>
          </p:cNvPr>
          <p:cNvCxnSpPr/>
          <p:nvPr userDrawn="1"/>
        </p:nvCxnSpPr>
        <p:spPr>
          <a:xfrm>
            <a:off x="360000" y="360000"/>
            <a:ext cx="0" cy="59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2CE467A-6B5B-43F6-973F-516915856717}"/>
              </a:ext>
            </a:extLst>
          </p:cNvPr>
          <p:cNvCxnSpPr>
            <a:cxnSpLocks/>
          </p:cNvCxnSpPr>
          <p:nvPr userDrawn="1"/>
        </p:nvCxnSpPr>
        <p:spPr>
          <a:xfrm>
            <a:off x="8928000" y="3330000"/>
            <a:ext cx="0" cy="298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hart Placeholder 11">
            <a:extLst>
              <a:ext uri="{FF2B5EF4-FFF2-40B4-BE49-F238E27FC236}">
                <a16:creationId xmlns:a16="http://schemas.microsoft.com/office/drawing/2014/main" id="{D7E1CAC4-88FF-4E85-8A37-9D1F4A8514EE}"/>
              </a:ext>
            </a:extLst>
          </p:cNvPr>
          <p:cNvSpPr>
            <a:spLocks noGrp="1"/>
          </p:cNvSpPr>
          <p:nvPr>
            <p:ph type="chart" sz="quarter" idx="15"/>
          </p:nvPr>
        </p:nvSpPr>
        <p:spPr>
          <a:xfrm>
            <a:off x="539750" y="1554163"/>
            <a:ext cx="7560000" cy="3938587"/>
          </a:xfrm>
        </p:spPr>
        <p:txBody>
          <a:bodyPr/>
          <a:lstStyle/>
          <a:p>
            <a:r>
              <a:rPr lang="en-US"/>
              <a:t>Click icon to add chart</a:t>
            </a:r>
            <a:endParaRPr lang="en-AU"/>
          </a:p>
        </p:txBody>
      </p:sp>
      <p:sp>
        <p:nvSpPr>
          <p:cNvPr id="18" name="Chart Placeholder 17">
            <a:extLst>
              <a:ext uri="{FF2B5EF4-FFF2-40B4-BE49-F238E27FC236}">
                <a16:creationId xmlns:a16="http://schemas.microsoft.com/office/drawing/2014/main" id="{0F4F51DE-C82F-4C69-9901-7D4EF2CBE8D4}"/>
              </a:ext>
            </a:extLst>
          </p:cNvPr>
          <p:cNvSpPr>
            <a:spLocks noGrp="1"/>
          </p:cNvSpPr>
          <p:nvPr>
            <p:ph type="chart" sz="quarter" idx="16"/>
          </p:nvPr>
        </p:nvSpPr>
        <p:spPr>
          <a:xfrm>
            <a:off x="9115425" y="3330000"/>
            <a:ext cx="2716213" cy="2162750"/>
          </a:xfrm>
        </p:spPr>
        <p:txBody>
          <a:bodyPr/>
          <a:lstStyle/>
          <a:p>
            <a:r>
              <a:rPr lang="en-US"/>
              <a:t>Click icon to add chart</a:t>
            </a:r>
            <a:endParaRPr lang="en-AU"/>
          </a:p>
        </p:txBody>
      </p:sp>
      <p:sp>
        <p:nvSpPr>
          <p:cNvPr id="20" name="Text Placeholder 19">
            <a:extLst>
              <a:ext uri="{FF2B5EF4-FFF2-40B4-BE49-F238E27FC236}">
                <a16:creationId xmlns:a16="http://schemas.microsoft.com/office/drawing/2014/main" id="{CD3768AF-49AB-464E-9DF6-68376B8AC32E}"/>
              </a:ext>
            </a:extLst>
          </p:cNvPr>
          <p:cNvSpPr>
            <a:spLocks noGrp="1"/>
          </p:cNvSpPr>
          <p:nvPr>
            <p:ph type="body" sz="quarter" idx="17"/>
          </p:nvPr>
        </p:nvSpPr>
        <p:spPr>
          <a:xfrm>
            <a:off x="539750" y="5627688"/>
            <a:ext cx="7560000" cy="690562"/>
          </a:xfrm>
        </p:spPr>
        <p:txBody>
          <a:bodyPr>
            <a:noAutofit/>
          </a:bodyPr>
          <a:lstStyle>
            <a:lvl1pPr>
              <a:lnSpc>
                <a:spcPct val="100000"/>
              </a:lnSpc>
              <a:spcAft>
                <a:spcPts val="0"/>
              </a:spcAft>
              <a:defRPr sz="1200">
                <a:latin typeface="Public Sans SemiBold" pitchFamily="2" charset="0"/>
              </a:defRPr>
            </a:lvl1pPr>
            <a:lvl2pPr>
              <a:lnSpc>
                <a:spcPct val="100000"/>
              </a:lnSpc>
              <a:spcAft>
                <a:spcPts val="0"/>
              </a:spcAft>
              <a:defRPr sz="1200">
                <a:latin typeface="+mn-lt"/>
              </a:defRPr>
            </a:lvl2pPr>
            <a:lvl3pPr>
              <a:defRPr sz="1200"/>
            </a:lvl3pPr>
            <a:lvl4pPr>
              <a:defRPr sz="1200"/>
            </a:lvl4pPr>
            <a:lvl5pPr>
              <a:defRPr sz="1200"/>
            </a:lvl5pPr>
          </a:lstStyle>
          <a:p>
            <a:pPr lvl="0"/>
            <a:r>
              <a:rPr lang="en-US"/>
              <a:t>Click to edit Master text styles</a:t>
            </a:r>
          </a:p>
          <a:p>
            <a:pPr lvl="1"/>
            <a:r>
              <a:rPr lang="en-US"/>
              <a:t>Second level</a:t>
            </a:r>
          </a:p>
        </p:txBody>
      </p:sp>
      <p:sp>
        <p:nvSpPr>
          <p:cNvPr id="21" name="Text Placeholder 19">
            <a:extLst>
              <a:ext uri="{FF2B5EF4-FFF2-40B4-BE49-F238E27FC236}">
                <a16:creationId xmlns:a16="http://schemas.microsoft.com/office/drawing/2014/main" id="{2A94C0C8-30F5-4B00-BC99-C6DFC381A6C9}"/>
              </a:ext>
            </a:extLst>
          </p:cNvPr>
          <p:cNvSpPr>
            <a:spLocks noGrp="1"/>
          </p:cNvSpPr>
          <p:nvPr>
            <p:ph type="body" sz="quarter" idx="18"/>
          </p:nvPr>
        </p:nvSpPr>
        <p:spPr>
          <a:xfrm>
            <a:off x="9123533" y="5627688"/>
            <a:ext cx="2716213" cy="690562"/>
          </a:xfrm>
        </p:spPr>
        <p:txBody>
          <a:bodyPr>
            <a:noAutofit/>
          </a:bodyPr>
          <a:lstStyle>
            <a:lvl1pPr>
              <a:lnSpc>
                <a:spcPct val="100000"/>
              </a:lnSpc>
              <a:spcAft>
                <a:spcPts val="0"/>
              </a:spcAft>
              <a:defRPr sz="1200">
                <a:latin typeface="Public Sans SemiBold" pitchFamily="2" charset="0"/>
              </a:defRPr>
            </a:lvl1pPr>
            <a:lvl2pPr>
              <a:lnSpc>
                <a:spcPct val="100000"/>
              </a:lnSpc>
              <a:spcAft>
                <a:spcPts val="0"/>
              </a:spcAft>
              <a:defRPr sz="1200">
                <a:latin typeface="+mn-lt"/>
              </a:defRPr>
            </a:lvl2pPr>
            <a:lvl3pPr>
              <a:defRPr sz="1200"/>
            </a:lvl3pPr>
            <a:lvl4pPr>
              <a:defRPr sz="1200"/>
            </a:lvl4pPr>
            <a:lvl5pPr>
              <a:defRPr sz="1200"/>
            </a:lvl5pPr>
          </a:lstStyle>
          <a:p>
            <a:pPr lvl="0"/>
            <a:r>
              <a:rPr lang="en-US"/>
              <a:t>Click to edit Master text styles</a:t>
            </a:r>
          </a:p>
          <a:p>
            <a:pPr lvl="1"/>
            <a:r>
              <a:rPr lang="en-US"/>
              <a:t>Second level</a:t>
            </a:r>
          </a:p>
        </p:txBody>
      </p:sp>
      <p:sp>
        <p:nvSpPr>
          <p:cNvPr id="3" name="Footer Placeholder 5">
            <a:extLst>
              <a:ext uri="{FF2B5EF4-FFF2-40B4-BE49-F238E27FC236}">
                <a16:creationId xmlns:a16="http://schemas.microsoft.com/office/drawing/2014/main" id="{DD331B13-6147-44D6-6AC0-F8F4E67741AC}"/>
              </a:ext>
            </a:extLst>
          </p:cNvPr>
          <p:cNvSpPr txBox="1">
            <a:spLocks/>
          </p:cNvSpPr>
          <p:nvPr userDrawn="1"/>
        </p:nvSpPr>
        <p:spPr>
          <a:xfrm>
            <a:off x="360000" y="6506135"/>
            <a:ext cx="6720000" cy="252000"/>
          </a:xfrm>
          <a:prstGeom prst="rect">
            <a:avLst/>
          </a:prstGeom>
        </p:spPr>
        <p:txBody>
          <a:bodyPr vert="horz" lIns="0" tIns="0" rIns="0" bIns="0" rtlCol="0" anchor="t"/>
          <a:lstStyle>
            <a:defPPr>
              <a:defRPr lang="en-US"/>
            </a:defPPr>
            <a:lvl1pPr marL="0" algn="l" defTabSz="609585" rtl="0" eaLnBrk="1" latinLnBrk="0" hangingPunct="1">
              <a:defRPr sz="1400" kern="1200">
                <a:solidFill>
                  <a:schemeClr val="bg2"/>
                </a:solidFill>
                <a:latin typeface="Public Sans SemiBold" pitchFamily="2" charset="0"/>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AU"/>
              <a:t>What we do (and don’t) know about QX in NSW</a:t>
            </a:r>
          </a:p>
        </p:txBody>
      </p:sp>
    </p:spTree>
    <p:extLst>
      <p:ext uri="{BB962C8B-B14F-4D97-AF65-F5344CB8AC3E}">
        <p14:creationId xmlns:p14="http://schemas.microsoft.com/office/powerpoint/2010/main" val="9125962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59999" y="1800000"/>
            <a:ext cx="5400000" cy="540000"/>
          </a:xfrm>
        </p:spPr>
        <p:txBody>
          <a:bodyPr anchor="t"/>
          <a:lstStyle>
            <a:lvl1pPr marL="0" indent="0">
              <a:buNone/>
              <a:defRPr sz="16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59999" y="2340000"/>
            <a:ext cx="5400000" cy="3960000"/>
          </a:xfr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8000" y="1800000"/>
            <a:ext cx="5400000" cy="540000"/>
          </a:xfrm>
        </p:spPr>
        <p:txBody>
          <a:bodyPr anchor="t"/>
          <a:lstStyle>
            <a:lvl1pPr marL="0" indent="0">
              <a:buNone/>
              <a:defRPr sz="16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08000" y="2340000"/>
            <a:ext cx="5400000" cy="3960000"/>
          </a:xfr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a:t>Descriptor</a:t>
            </a:r>
            <a:endParaRPr lang="en-AU"/>
          </a:p>
        </p:txBody>
      </p:sp>
      <p:sp>
        <p:nvSpPr>
          <p:cNvPr id="9" name="Slide Number Placeholder 8"/>
          <p:cNvSpPr>
            <a:spLocks noGrp="1"/>
          </p:cNvSpPr>
          <p:nvPr>
            <p:ph type="sldNum" sz="quarter" idx="12"/>
          </p:nvPr>
        </p:nvSpPr>
        <p:spPr/>
        <p:txBody>
          <a:bodyPr/>
          <a:lstStyle/>
          <a:p>
            <a:fld id="{10A01DC5-1685-4615-8240-15192985C6A2}" type="slidenum">
              <a:rPr lang="en-AU" smtClean="0"/>
              <a:t>‹#›</a:t>
            </a:fld>
            <a:endParaRPr lang="en-AU"/>
          </a:p>
        </p:txBody>
      </p:sp>
      <p:sp>
        <p:nvSpPr>
          <p:cNvPr id="10" name="Title Placeholder 1">
            <a:extLst>
              <a:ext uri="{FF2B5EF4-FFF2-40B4-BE49-F238E27FC236}">
                <a16:creationId xmlns:a16="http://schemas.microsoft.com/office/drawing/2014/main" id="{C1A3F1C1-3AA5-49E1-9481-3B7111F8505D}"/>
              </a:ext>
            </a:extLst>
          </p:cNvPr>
          <p:cNvSpPr>
            <a:spLocks noGrp="1"/>
          </p:cNvSpPr>
          <p:nvPr>
            <p:ph type="title"/>
          </p:nvPr>
        </p:nvSpPr>
        <p:spPr>
          <a:xfrm>
            <a:off x="360000" y="360000"/>
            <a:ext cx="9720000" cy="1009652"/>
          </a:xfrm>
          <a:prstGeom prst="rect">
            <a:avLst/>
          </a:prstGeom>
        </p:spPr>
        <p:txBody>
          <a:bodyPr vert="horz" lIns="0" tIns="0" rIns="0" bIns="0" rtlCol="0" anchor="t">
            <a:normAutofit/>
          </a:bodyPr>
          <a:lstStyle/>
          <a:p>
            <a:r>
              <a:rPr lang="en-US"/>
              <a:t>Click to edit Master title style</a:t>
            </a:r>
          </a:p>
        </p:txBody>
      </p:sp>
      <p:cxnSp>
        <p:nvCxnSpPr>
          <p:cNvPr id="12" name="Straight Connector 11">
            <a:extLst>
              <a:ext uri="{FF2B5EF4-FFF2-40B4-BE49-F238E27FC236}">
                <a16:creationId xmlns:a16="http://schemas.microsoft.com/office/drawing/2014/main" id="{E70612CD-1BF1-42B5-8546-A674A0B86640}"/>
              </a:ext>
            </a:extLst>
          </p:cNvPr>
          <p:cNvCxnSpPr/>
          <p:nvPr userDrawn="1"/>
        </p:nvCxnSpPr>
        <p:spPr>
          <a:xfrm>
            <a:off x="360000" y="1548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C1276FF-A829-4228-B12D-1EEE42C2AB11}"/>
              </a:ext>
            </a:extLst>
          </p:cNvPr>
          <p:cNvCxnSpPr/>
          <p:nvPr userDrawn="1"/>
        </p:nvCxnSpPr>
        <p:spPr>
          <a:xfrm>
            <a:off x="360000" y="6300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59563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a:t>Descriptor</a:t>
            </a: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9668512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Descriptor</a:t>
            </a:r>
            <a:endParaRPr lang="en-AU"/>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039702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Lst>
          </p:cNvPr>
          <p:cNvSpPr/>
          <p:nvPr userDrawn="1"/>
        </p:nvSpPr>
        <p:spPr>
          <a:xfrm>
            <a:off x="7919999" y="0"/>
            <a:ext cx="26518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SemiBold" pitchFamily="2" charset="0"/>
            </a:endParaRPr>
          </a:p>
        </p:txBody>
      </p:sp>
      <p:sp>
        <p:nvSpPr>
          <p:cNvPr id="5" name="Picture Placeholder 4">
            <a:extLst>
              <a:ext uri="{FF2B5EF4-FFF2-40B4-BE49-F238E27FC236}">
                <a16:creationId xmlns:a16="http://schemas.microsoft.com/office/drawing/2014/main" id="{47081598-8EF9-4067-828C-DA3306F39365}"/>
              </a:ext>
            </a:extLst>
          </p:cNvPr>
          <p:cNvSpPr>
            <a:spLocks noGrp="1"/>
          </p:cNvSpPr>
          <p:nvPr>
            <p:ph type="pic" sz="quarter" idx="13"/>
          </p:nvPr>
        </p:nvSpPr>
        <p:spPr>
          <a:xfrm>
            <a:off x="5040000" y="0"/>
            <a:ext cx="2880000" cy="6858000"/>
          </a:xfrm>
        </p:spPr>
        <p:txBody>
          <a:bodyPr/>
          <a:lstStyle/>
          <a:p>
            <a:r>
              <a:rPr lang="en-US"/>
              <a:t>Click icon to add picture</a:t>
            </a:r>
            <a:endParaRPr lang="en-AU"/>
          </a:p>
        </p:txBody>
      </p:sp>
      <p:sp>
        <p:nvSpPr>
          <p:cNvPr id="4" name="Rectangle 3">
            <a:extLst>
              <a:ext uri="{FF2B5EF4-FFF2-40B4-BE49-F238E27FC236}">
                <a16:creationId xmlns:a16="http://schemas.microsoft.com/office/drawing/2014/main" id="{E57A2D9F-61E4-43DD-AEE4-7DB03212C80F}"/>
              </a:ext>
            </a:extLst>
          </p:cNvPr>
          <p:cNvSpPr/>
          <p:nvPr userDrawn="1"/>
        </p:nvSpPr>
        <p:spPr>
          <a:xfrm>
            <a:off x="0" y="0"/>
            <a:ext cx="50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SemiBold" pitchFamily="2" charset="0"/>
            </a:endParaRPr>
          </a:p>
        </p:txBody>
      </p:sp>
      <p:sp>
        <p:nvSpPr>
          <p:cNvPr id="2" name="Title 1"/>
          <p:cNvSpPr>
            <a:spLocks noGrp="1"/>
          </p:cNvSpPr>
          <p:nvPr>
            <p:ph type="ctrTitle" hasCustomPrompt="1"/>
          </p:nvPr>
        </p:nvSpPr>
        <p:spPr>
          <a:xfrm>
            <a:off x="360001" y="1118380"/>
            <a:ext cx="4500000" cy="2679008"/>
          </a:xfrm>
          <a:ln>
            <a:noFill/>
          </a:ln>
        </p:spPr>
        <p:txBody>
          <a:bodyPr anchor="b">
            <a:normAutofit/>
          </a:bodyPr>
          <a:lstStyle>
            <a:lvl1pPr algn="l">
              <a:lnSpc>
                <a:spcPct val="90000"/>
              </a:lnSpc>
              <a:defRPr sz="4800">
                <a:solidFill>
                  <a:schemeClr val="bg1"/>
                </a:solidFill>
              </a:defRPr>
            </a:lvl1pPr>
          </a:lstStyle>
          <a:p>
            <a:r>
              <a:rPr lang="en-US"/>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1" y="3960000"/>
            <a:ext cx="4500000" cy="1176813"/>
          </a:xfrm>
        </p:spPr>
        <p:txBody>
          <a:bodyPr anchor="t">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8100000" y="3924000"/>
            <a:ext cx="2338228" cy="1062997"/>
          </a:xfrm>
        </p:spPr>
        <p:txBody>
          <a:bodyPr>
            <a:noAutofit/>
          </a:bodyPr>
          <a:lstStyle>
            <a:lvl1pPr>
              <a:lnSpc>
                <a:spcPct val="100000"/>
              </a:lnSpc>
              <a:spcAft>
                <a:spcPts val="0"/>
              </a:spcAft>
              <a:defRPr sz="1600" b="0">
                <a:solidFill>
                  <a:schemeClr val="bg1"/>
                </a:solidFill>
                <a:latin typeface="Public Sans SemiBold" pitchFamily="2" charset="0"/>
              </a:defRPr>
            </a:lvl1pPr>
            <a:lvl2pPr>
              <a:lnSpc>
                <a:spcPct val="100000"/>
              </a:lnSpc>
              <a:spcAft>
                <a:spcPts val="0"/>
              </a:spcAft>
              <a:defRPr sz="1600">
                <a:solidFill>
                  <a:schemeClr val="bg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a:p>
            <a:pPr lvl="1"/>
            <a:r>
              <a:rPr lang="en-US"/>
              <a:t>Presenter title</a:t>
            </a:r>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60000" y="6120001"/>
            <a:ext cx="2700000" cy="280136"/>
          </a:xfrm>
        </p:spPr>
        <p:txBody>
          <a:bodyPr anchor="t">
            <a:noAutofit/>
          </a:bodyPr>
          <a:lstStyle>
            <a:lvl1pPr algn="l">
              <a:defRPr sz="16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20" name="Footer Placeholder 4">
            <a:extLst>
              <a:ext uri="{FF2B5EF4-FFF2-40B4-BE49-F238E27FC236}">
                <a16:creationId xmlns:a16="http://schemas.microsoft.com/office/drawing/2014/main" id="{E3775B0C-7FFD-4E7F-AC26-D5F1E787B1CC}"/>
              </a:ext>
            </a:extLst>
          </p:cNvPr>
          <p:cNvSpPr>
            <a:spLocks noGrp="1"/>
          </p:cNvSpPr>
          <p:nvPr>
            <p:ph type="ftr" sz="quarter" idx="3"/>
          </p:nvPr>
        </p:nvSpPr>
        <p:spPr>
          <a:xfrm>
            <a:off x="360000" y="359999"/>
            <a:ext cx="4500000" cy="512197"/>
          </a:xfrm>
          <a:prstGeom prst="rect">
            <a:avLst/>
          </a:prstGeom>
        </p:spPr>
        <p:txBody>
          <a:bodyPr vert="horz" lIns="0" tIns="0" rIns="0" bIns="0" rtlCol="0" anchor="t"/>
          <a:lstStyle>
            <a:lvl1pPr algn="l">
              <a:defRPr sz="1200">
                <a:solidFill>
                  <a:schemeClr val="bg1"/>
                </a:solidFill>
                <a:latin typeface="Public Sans SemiBold" pitchFamily="2" charset="0"/>
              </a:defRPr>
            </a:lvl1pPr>
          </a:lstStyle>
          <a:p>
            <a:r>
              <a:rPr lang="en-US"/>
              <a:t>Descriptor</a:t>
            </a:r>
            <a:endParaRPr lang="en-AU"/>
          </a:p>
        </p:txBody>
      </p:sp>
    </p:spTree>
    <p:extLst>
      <p:ext uri="{BB962C8B-B14F-4D97-AF65-F5344CB8AC3E}">
        <p14:creationId xmlns:p14="http://schemas.microsoft.com/office/powerpoint/2010/main" val="3458132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Lst>
          </p:cNvPr>
          <p:cNvSpPr/>
          <p:nvPr userDrawn="1"/>
        </p:nvSpPr>
        <p:spPr>
          <a:xfrm>
            <a:off x="0" y="0"/>
            <a:ext cx="7128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SemiBold" pitchFamily="2" charset="0"/>
            </a:endParaRPr>
          </a:p>
        </p:txBody>
      </p:sp>
      <p:sp>
        <p:nvSpPr>
          <p:cNvPr id="5" name="Picture Placeholder 4">
            <a:extLst>
              <a:ext uri="{FF2B5EF4-FFF2-40B4-BE49-F238E27FC236}">
                <a16:creationId xmlns:a16="http://schemas.microsoft.com/office/drawing/2014/main" id="{47081598-8EF9-4067-828C-DA3306F39365}"/>
              </a:ext>
            </a:extLst>
          </p:cNvPr>
          <p:cNvSpPr>
            <a:spLocks noGrp="1"/>
          </p:cNvSpPr>
          <p:nvPr>
            <p:ph type="pic" sz="quarter" idx="13"/>
          </p:nvPr>
        </p:nvSpPr>
        <p:spPr>
          <a:xfrm>
            <a:off x="7112926" y="0"/>
            <a:ext cx="3708000" cy="6858000"/>
          </a:xfrm>
        </p:spPr>
        <p:txBody>
          <a:bodyPr/>
          <a:lstStyle/>
          <a:p>
            <a:r>
              <a:rPr lang="en-US"/>
              <a:t>Click icon to add picture</a:t>
            </a:r>
            <a:endParaRPr lang="en-AU"/>
          </a:p>
        </p:txBody>
      </p:sp>
      <p:sp>
        <p:nvSpPr>
          <p:cNvPr id="2" name="Title 1"/>
          <p:cNvSpPr>
            <a:spLocks noGrp="1"/>
          </p:cNvSpPr>
          <p:nvPr>
            <p:ph type="ctrTitle" hasCustomPrompt="1"/>
          </p:nvPr>
        </p:nvSpPr>
        <p:spPr>
          <a:xfrm>
            <a:off x="540000" y="1118380"/>
            <a:ext cx="4500000" cy="2679008"/>
          </a:xfrm>
          <a:ln>
            <a:noFill/>
          </a:ln>
        </p:spPr>
        <p:txBody>
          <a:bodyPr anchor="b">
            <a:normAutofit/>
          </a:bodyPr>
          <a:lstStyle>
            <a:lvl1pPr algn="l">
              <a:lnSpc>
                <a:spcPct val="90000"/>
              </a:lnSpc>
              <a:defRPr sz="4800">
                <a:solidFill>
                  <a:schemeClr val="bg1"/>
                </a:solidFill>
              </a:defRPr>
            </a:lvl1pPr>
          </a:lstStyle>
          <a:p>
            <a:r>
              <a:rPr lang="en-US"/>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960000"/>
            <a:ext cx="4500000" cy="1176813"/>
          </a:xfrm>
        </p:spPr>
        <p:txBody>
          <a:bodyPr anchor="t">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5220000" y="3960000"/>
            <a:ext cx="1892926" cy="1176813"/>
          </a:xfrm>
        </p:spPr>
        <p:txBody>
          <a:bodyPr>
            <a:noAutofit/>
          </a:bodyPr>
          <a:lstStyle>
            <a:lvl1pPr>
              <a:lnSpc>
                <a:spcPct val="100000"/>
              </a:lnSpc>
              <a:spcAft>
                <a:spcPts val="0"/>
              </a:spcAft>
              <a:defRPr sz="1600" b="0">
                <a:solidFill>
                  <a:schemeClr val="bg1"/>
                </a:solidFill>
                <a:latin typeface="Public Sans SemiBold" pitchFamily="2" charset="0"/>
              </a:defRPr>
            </a:lvl1pPr>
            <a:lvl2pPr>
              <a:lnSpc>
                <a:spcPct val="100000"/>
              </a:lnSpc>
              <a:spcAft>
                <a:spcPts val="0"/>
              </a:spcAft>
              <a:defRPr sz="1600">
                <a:solidFill>
                  <a:schemeClr val="bg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a:p>
            <a:pPr lvl="1"/>
            <a:r>
              <a:rPr lang="en-US"/>
              <a:t>Presenter title</a:t>
            </a:r>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540000" y="6120001"/>
            <a:ext cx="2700000" cy="280136"/>
          </a:xfrm>
        </p:spPr>
        <p:txBody>
          <a:bodyPr anchor="t">
            <a:noAutofit/>
          </a:bodyPr>
          <a:lstStyle>
            <a:lvl1pPr algn="l">
              <a:defRPr sz="16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20" name="Footer Placeholder 4">
            <a:extLst>
              <a:ext uri="{FF2B5EF4-FFF2-40B4-BE49-F238E27FC236}">
                <a16:creationId xmlns:a16="http://schemas.microsoft.com/office/drawing/2014/main" id="{E3775B0C-7FFD-4E7F-AC26-D5F1E787B1CC}"/>
              </a:ext>
            </a:extLst>
          </p:cNvPr>
          <p:cNvSpPr>
            <a:spLocks noGrp="1"/>
          </p:cNvSpPr>
          <p:nvPr>
            <p:ph type="ftr" sz="quarter" idx="3"/>
          </p:nvPr>
        </p:nvSpPr>
        <p:spPr>
          <a:xfrm>
            <a:off x="540000" y="359999"/>
            <a:ext cx="4500000" cy="512197"/>
          </a:xfrm>
          <a:prstGeom prst="rect">
            <a:avLst/>
          </a:prstGeom>
        </p:spPr>
        <p:txBody>
          <a:bodyPr vert="horz" lIns="0" tIns="0" rIns="0" bIns="0" rtlCol="0" anchor="t"/>
          <a:lstStyle>
            <a:lvl1pPr algn="l">
              <a:defRPr sz="1200">
                <a:solidFill>
                  <a:schemeClr val="bg1"/>
                </a:solidFill>
                <a:latin typeface="Public Sans SemiBold" pitchFamily="2" charset="0"/>
              </a:defRPr>
            </a:lvl1pPr>
          </a:lstStyle>
          <a:p>
            <a:r>
              <a:rPr lang="en-US"/>
              <a:t>Descriptor</a:t>
            </a:r>
            <a:endParaRPr lang="en-AU"/>
          </a:p>
        </p:txBody>
      </p:sp>
      <p:cxnSp>
        <p:nvCxnSpPr>
          <p:cNvPr id="12" name="Straight Connector 11">
            <a:extLst>
              <a:ext uri="{FF2B5EF4-FFF2-40B4-BE49-F238E27FC236}">
                <a16:creationId xmlns:a16="http://schemas.microsoft.com/office/drawing/2014/main" id="{3283C022-C11C-47A8-B2C6-38BBC7F57777}"/>
              </a:ext>
            </a:extLst>
          </p:cNvPr>
          <p:cNvCxnSpPr>
            <a:cxnSpLocks/>
          </p:cNvCxnSpPr>
          <p:nvPr userDrawn="1"/>
        </p:nvCxnSpPr>
        <p:spPr>
          <a:xfrm>
            <a:off x="360000" y="360000"/>
            <a:ext cx="0" cy="601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9414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1C1630E-75DD-4988-B412-5BC99B5B5062}"/>
              </a:ext>
            </a:extLst>
          </p:cNvPr>
          <p:cNvSpPr/>
          <p:nvPr userDrawn="1"/>
        </p:nvSpPr>
        <p:spPr>
          <a:xfrm>
            <a:off x="-1" y="3330000"/>
            <a:ext cx="12192001" cy="3528000"/>
          </a:xfrm>
          <a:prstGeom prst="rect">
            <a:avLst/>
          </a:prstGeom>
          <a:solidFill>
            <a:srgbClr val="630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12" name="Rectangle 11">
            <a:extLst>
              <a:ext uri="{FF2B5EF4-FFF2-40B4-BE49-F238E27FC236}">
                <a16:creationId xmlns:a16="http://schemas.microsoft.com/office/drawing/2014/main" id="{106A6961-24E6-4839-AA27-A340B1809347}"/>
              </a:ext>
            </a:extLst>
          </p:cNvPr>
          <p:cNvSpPr/>
          <p:nvPr userDrawn="1"/>
        </p:nvSpPr>
        <p:spPr>
          <a:xfrm>
            <a:off x="-1" y="0"/>
            <a:ext cx="12192001" cy="1566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4" name="Rectangle 3">
            <a:extLst>
              <a:ext uri="{FF2B5EF4-FFF2-40B4-BE49-F238E27FC236}">
                <a16:creationId xmlns:a16="http://schemas.microsoft.com/office/drawing/2014/main" id="{E57A2D9F-61E4-43DD-AEE4-7DB03212C80F}"/>
              </a:ext>
            </a:extLst>
          </p:cNvPr>
          <p:cNvSpPr/>
          <p:nvPr userDrawn="1"/>
        </p:nvSpPr>
        <p:spPr>
          <a:xfrm>
            <a:off x="-1" y="1566000"/>
            <a:ext cx="12192001" cy="176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hasCustomPrompt="1"/>
          </p:nvPr>
        </p:nvSpPr>
        <p:spPr>
          <a:xfrm>
            <a:off x="360000" y="3600000"/>
            <a:ext cx="7200000" cy="2387600"/>
          </a:xfrm>
          <a:ln>
            <a:noFill/>
          </a:ln>
        </p:spPr>
        <p:txBody>
          <a:bodyPr anchor="t">
            <a:normAutofit/>
          </a:bodyPr>
          <a:lstStyle>
            <a:lvl1pPr algn="l">
              <a:lnSpc>
                <a:spcPct val="90000"/>
              </a:lnSpc>
              <a:defRPr sz="4800">
                <a:solidFill>
                  <a:schemeClr val="bg1"/>
                </a:solidFill>
              </a:defRPr>
            </a:lvl1pPr>
          </a:lstStyle>
          <a:p>
            <a:r>
              <a:rPr lang="en-US"/>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59999" y="1908000"/>
            <a:ext cx="7200000" cy="1089583"/>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4" name="Footer Placeholder 4">
            <a:extLst>
              <a:ext uri="{FF2B5EF4-FFF2-40B4-BE49-F238E27FC236}">
                <a16:creationId xmlns:a16="http://schemas.microsoft.com/office/drawing/2014/main" id="{4C49F10D-4964-4C13-BDFD-A701813832E9}"/>
              </a:ext>
            </a:extLst>
          </p:cNvPr>
          <p:cNvSpPr>
            <a:spLocks noGrp="1"/>
          </p:cNvSpPr>
          <p:nvPr>
            <p:ph type="ftr" sz="quarter" idx="3"/>
          </p:nvPr>
        </p:nvSpPr>
        <p:spPr>
          <a:xfrm>
            <a:off x="360000" y="6444000"/>
            <a:ext cx="4500000" cy="216000"/>
          </a:xfrm>
          <a:prstGeom prst="rect">
            <a:avLst/>
          </a:prstGeom>
        </p:spPr>
        <p:txBody>
          <a:bodyPr vert="horz" lIns="0" tIns="0" rIns="0" bIns="0" rtlCol="0" anchor="t"/>
          <a:lstStyle>
            <a:lvl1pPr algn="l">
              <a:defRPr sz="1400">
                <a:solidFill>
                  <a:schemeClr val="bg1"/>
                </a:solidFill>
                <a:latin typeface="Public Sans SemiBold" pitchFamily="2" charset="0"/>
              </a:defRPr>
            </a:lvl1pPr>
          </a:lstStyle>
          <a:p>
            <a:r>
              <a:rPr lang="en-US"/>
              <a:t>Descriptor</a:t>
            </a:r>
            <a:endParaRPr lang="en-AU"/>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9178925" y="4071600"/>
            <a:ext cx="2778613" cy="2786400"/>
          </a:xfrm>
        </p:spPr>
        <p:txBody>
          <a:bodyPr anchor="b">
            <a:noAutofit/>
          </a:bodyPr>
          <a:lstStyle>
            <a:lvl1pPr algn="r">
              <a:lnSpc>
                <a:spcPct val="80000"/>
              </a:lnSpc>
              <a:spcAft>
                <a:spcPts val="0"/>
              </a:spcAft>
              <a:defRPr sz="19000">
                <a:solidFill>
                  <a:schemeClr val="bg1"/>
                </a:solidFill>
                <a:latin typeface="Public Sans ExtraLight"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10" name="Picture 9" descr="NSW Government logo">
            <a:extLst>
              <a:ext uri="{FF2B5EF4-FFF2-40B4-BE49-F238E27FC236}">
                <a16:creationId xmlns:a16="http://schemas.microsoft.com/office/drawing/2014/main" id="{4614E832-4BCC-4853-BB8C-E93D74BE525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21200" y="360000"/>
            <a:ext cx="630000" cy="685525"/>
          </a:xfrm>
          <a:prstGeom prst="rect">
            <a:avLst/>
          </a:prstGeom>
        </p:spPr>
      </p:pic>
    </p:spTree>
    <p:extLst>
      <p:ext uri="{BB962C8B-B14F-4D97-AF65-F5344CB8AC3E}">
        <p14:creationId xmlns:p14="http://schemas.microsoft.com/office/powerpoint/2010/main" val="4282873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40000" y="4104000"/>
            <a:ext cx="10242886" cy="1009606"/>
          </a:xfrm>
          <a:ln>
            <a:noFill/>
          </a:ln>
        </p:spPr>
        <p:txBody>
          <a:bodyPr anchor="t">
            <a:normAutofit/>
          </a:bodyPr>
          <a:lstStyle>
            <a:lvl1pPr algn="l">
              <a:lnSpc>
                <a:spcPct val="90000"/>
              </a:lnSpc>
              <a:defRPr sz="4800">
                <a:solidFill>
                  <a:schemeClr val="bg2"/>
                </a:solidFill>
              </a:defRPr>
            </a:lvl1pPr>
          </a:lstStyle>
          <a:p>
            <a:r>
              <a:rPr lang="en-US"/>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652000"/>
            <a:ext cx="10242886" cy="523717"/>
          </a:xfrm>
        </p:spPr>
        <p:txBody>
          <a:bodyPr>
            <a:noAutofit/>
          </a:bodyPr>
          <a:lstStyle>
            <a:lvl1pPr>
              <a:defRPr sz="2000">
                <a:solidFill>
                  <a:schemeClr val="bg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4" name="Footer Placeholder 4">
            <a:extLst>
              <a:ext uri="{FF2B5EF4-FFF2-40B4-BE49-F238E27FC236}">
                <a16:creationId xmlns:a16="http://schemas.microsoft.com/office/drawing/2014/main" id="{4C49F10D-4964-4C13-BDFD-A701813832E9}"/>
              </a:ext>
            </a:extLst>
          </p:cNvPr>
          <p:cNvSpPr>
            <a:spLocks noGrp="1"/>
          </p:cNvSpPr>
          <p:nvPr>
            <p:ph type="ftr" sz="quarter" idx="3"/>
          </p:nvPr>
        </p:nvSpPr>
        <p:spPr>
          <a:xfrm>
            <a:off x="360000" y="6444000"/>
            <a:ext cx="4500000" cy="216000"/>
          </a:xfrm>
          <a:prstGeom prst="rect">
            <a:avLst/>
          </a:prstGeom>
        </p:spPr>
        <p:txBody>
          <a:bodyPr vert="horz" lIns="0" tIns="0" rIns="0" bIns="0" rtlCol="0" anchor="t"/>
          <a:lstStyle>
            <a:lvl1pPr algn="l">
              <a:defRPr sz="1400">
                <a:solidFill>
                  <a:schemeClr val="bg2"/>
                </a:solidFill>
                <a:latin typeface="Public Sans SemiBold" pitchFamily="2" charset="0"/>
              </a:defRPr>
            </a:lvl1pPr>
          </a:lstStyle>
          <a:p>
            <a:r>
              <a:rPr lang="en-US"/>
              <a:t>Descriptor</a:t>
            </a:r>
            <a:endParaRPr lang="en-AU"/>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540000" y="360000"/>
            <a:ext cx="2778613" cy="2786400"/>
          </a:xfrm>
        </p:spPr>
        <p:txBody>
          <a:bodyPr anchor="t">
            <a:noAutofit/>
          </a:bodyPr>
          <a:lstStyle>
            <a:lvl1pPr algn="l">
              <a:lnSpc>
                <a:spcPct val="80000"/>
              </a:lnSpc>
              <a:spcAft>
                <a:spcPts val="0"/>
              </a:spcAft>
              <a:defRPr sz="19000">
                <a:solidFill>
                  <a:schemeClr val="bg2"/>
                </a:solidFill>
                <a:latin typeface="Public Sans ExtraLight"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cxnSp>
        <p:nvCxnSpPr>
          <p:cNvPr id="15" name="Straight Connector 14">
            <a:extLst>
              <a:ext uri="{FF2B5EF4-FFF2-40B4-BE49-F238E27FC236}">
                <a16:creationId xmlns:a16="http://schemas.microsoft.com/office/drawing/2014/main" id="{140FCFB7-2251-4DE7-B878-A07B57992F00}"/>
              </a:ext>
            </a:extLst>
          </p:cNvPr>
          <p:cNvCxnSpPr>
            <a:cxnSpLocks/>
          </p:cNvCxnSpPr>
          <p:nvPr userDrawn="1"/>
        </p:nvCxnSpPr>
        <p:spPr>
          <a:xfrm>
            <a:off x="360000" y="360000"/>
            <a:ext cx="0" cy="5976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Picture 8" descr="NSW Government logo">
            <a:extLst>
              <a:ext uri="{FF2B5EF4-FFF2-40B4-BE49-F238E27FC236}">
                <a16:creationId xmlns:a16="http://schemas.microsoft.com/office/drawing/2014/main" id="{27C4C535-7E4B-4B48-BCD8-F680CCDFEE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21200" y="360000"/>
            <a:ext cx="630000" cy="685525"/>
          </a:xfrm>
          <a:prstGeom prst="rect">
            <a:avLst/>
          </a:prstGeom>
        </p:spPr>
      </p:pic>
    </p:spTree>
    <p:extLst>
      <p:ext uri="{BB962C8B-B14F-4D97-AF65-F5344CB8AC3E}">
        <p14:creationId xmlns:p14="http://schemas.microsoft.com/office/powerpoint/2010/main" val="1443849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03A8E2-73B2-4BCE-A537-BD98BFA45482}"/>
              </a:ext>
            </a:extLst>
          </p:cNvPr>
          <p:cNvSpPr/>
          <p:nvPr userDrawn="1"/>
        </p:nvSpPr>
        <p:spPr>
          <a:xfrm>
            <a:off x="0" y="1602000"/>
            <a:ext cx="12192000" cy="5256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360000" y="360000"/>
            <a:ext cx="9720000" cy="1009652"/>
          </a:xfrm>
        </p:spPr>
        <p:txBody>
          <a:bodyPr/>
          <a:lstStyle/>
          <a:p>
            <a:r>
              <a:rPr lang="en-US"/>
              <a:t>Click to edit Master title style</a:t>
            </a:r>
          </a:p>
        </p:txBody>
      </p:sp>
      <p:sp>
        <p:nvSpPr>
          <p:cNvPr id="5" name="Footer Placeholder 4"/>
          <p:cNvSpPr>
            <a:spLocks noGrp="1"/>
          </p:cNvSpPr>
          <p:nvPr>
            <p:ph type="ftr" sz="quarter" idx="11"/>
          </p:nvPr>
        </p:nvSpPr>
        <p:spPr>
          <a:xfrm>
            <a:off x="360000" y="6444000"/>
            <a:ext cx="6720000" cy="252000"/>
          </a:xfrm>
        </p:spPr>
        <p:txBody>
          <a:bodyPr/>
          <a:lstStyle/>
          <a:p>
            <a:r>
              <a:rPr lang="en-US"/>
              <a:t>Descriptor</a:t>
            </a:r>
            <a:endParaRPr lang="en-AU"/>
          </a:p>
        </p:txBody>
      </p:sp>
      <p:sp>
        <p:nvSpPr>
          <p:cNvPr id="6" name="Slide Number Placeholder 5"/>
          <p:cNvSpPr>
            <a:spLocks noGrp="1"/>
          </p:cNvSpPr>
          <p:nvPr>
            <p:ph type="sldNum" sz="quarter" idx="12"/>
          </p:nvPr>
        </p:nvSpPr>
        <p:spPr>
          <a:xfrm>
            <a:off x="11317458" y="6516000"/>
            <a:ext cx="490542" cy="180000"/>
          </a:xfrm>
        </p:spPr>
        <p:txBody>
          <a:bodyPr/>
          <a:lstStyle/>
          <a:p>
            <a:fld id="{10A01DC5-1685-4615-8240-15192985C6A2}" type="slidenum">
              <a:rPr lang="en-AU" smtClean="0"/>
              <a:t>‹#›</a:t>
            </a:fld>
            <a:endParaRPr lang="en-AU"/>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3" y="1800001"/>
            <a:ext cx="11447462" cy="4409998"/>
          </a:xfrm>
        </p:spPr>
        <p:txBody>
          <a:bodyPr/>
          <a:lstStyle/>
          <a:p>
            <a:r>
              <a:rPr lang="en-US"/>
              <a:t>Click icon to add table</a:t>
            </a:r>
            <a:endParaRPr lang="en-AU"/>
          </a:p>
        </p:txBody>
      </p:sp>
    </p:spTree>
    <p:extLst>
      <p:ext uri="{BB962C8B-B14F-4D97-AF65-F5344CB8AC3E}">
        <p14:creationId xmlns:p14="http://schemas.microsoft.com/office/powerpoint/2010/main" val="3565172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9720000" cy="1009652"/>
          </a:xfrm>
        </p:spPr>
        <p:txBody>
          <a:bodyPr/>
          <a:lstStyle/>
          <a:p>
            <a:r>
              <a:rPr lang="en-US"/>
              <a:t>Click to edit Master title style</a:t>
            </a:r>
          </a:p>
        </p:txBody>
      </p:sp>
      <p:sp>
        <p:nvSpPr>
          <p:cNvPr id="5" name="Footer Placeholder 4"/>
          <p:cNvSpPr>
            <a:spLocks noGrp="1"/>
          </p:cNvSpPr>
          <p:nvPr>
            <p:ph type="ftr" sz="quarter" idx="11"/>
          </p:nvPr>
        </p:nvSpPr>
        <p:spPr/>
        <p:txBody>
          <a:bodyPr/>
          <a:lstStyle/>
          <a:p>
            <a:r>
              <a:rPr lang="en-US"/>
              <a:t>Descriptor</a:t>
            </a:r>
            <a:endParaRPr lang="en-AU"/>
          </a:p>
        </p:txBody>
      </p:sp>
      <p:sp>
        <p:nvSpPr>
          <p:cNvPr id="6" name="Slide Number Placeholder 5"/>
          <p:cNvSpPr>
            <a:spLocks noGrp="1"/>
          </p:cNvSpPr>
          <p:nvPr>
            <p:ph type="sldNum" sz="quarter" idx="12"/>
          </p:nvPr>
        </p:nvSpPr>
        <p:spPr/>
        <p:txBody>
          <a:bodyPr/>
          <a:lstStyle/>
          <a:p>
            <a:fld id="{10A01DC5-1685-4615-8240-15192985C6A2}" type="slidenum">
              <a:rPr lang="en-AU" smtClean="0"/>
              <a:t>‹#›</a:t>
            </a:fld>
            <a:endParaRPr lang="en-AU"/>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3" y="1620000"/>
            <a:ext cx="11447462" cy="4500000"/>
          </a:xfrm>
        </p:spPr>
        <p:txBody>
          <a:bodyPr/>
          <a:lstStyle/>
          <a:p>
            <a:r>
              <a:rPr lang="en-US"/>
              <a:t>Click icon to add table</a:t>
            </a:r>
            <a:endParaRPr lang="en-AU"/>
          </a:p>
        </p:txBody>
      </p:sp>
    </p:spTree>
    <p:extLst>
      <p:ext uri="{BB962C8B-B14F-4D97-AF65-F5344CB8AC3E}">
        <p14:creationId xmlns:p14="http://schemas.microsoft.com/office/powerpoint/2010/main" val="25057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9720000" cy="1009652"/>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Descriptor</a:t>
            </a:r>
            <a:endParaRPr lang="en-AU"/>
          </a:p>
        </p:txBody>
      </p:sp>
      <p:sp>
        <p:nvSpPr>
          <p:cNvPr id="6" name="Slide Number Placeholder 5"/>
          <p:cNvSpPr>
            <a:spLocks noGrp="1"/>
          </p:cNvSpPr>
          <p:nvPr>
            <p:ph type="sldNum" sz="quarter" idx="12"/>
          </p:nvPr>
        </p:nvSpPr>
        <p:spPr/>
        <p:txBody>
          <a:bodyPr/>
          <a:lstStyle/>
          <a:p>
            <a:fld id="{10A01DC5-1685-4615-8240-15192985C6A2}" type="slidenum">
              <a:rPr lang="en-AU" smtClean="0"/>
              <a:t>‹#›</a:t>
            </a:fld>
            <a:endParaRPr lang="en-AU"/>
          </a:p>
        </p:txBody>
      </p:sp>
      <p:cxnSp>
        <p:nvCxnSpPr>
          <p:cNvPr id="7" name="Straight Connector 6">
            <a:extLst>
              <a:ext uri="{FF2B5EF4-FFF2-40B4-BE49-F238E27FC236}">
                <a16:creationId xmlns:a16="http://schemas.microsoft.com/office/drawing/2014/main" id="{FDEA8E5D-F9A7-48AC-AF91-6754515E9D1B}"/>
              </a:ext>
            </a:extLst>
          </p:cNvPr>
          <p:cNvCxnSpPr/>
          <p:nvPr userDrawn="1"/>
        </p:nvCxnSpPr>
        <p:spPr>
          <a:xfrm>
            <a:off x="360000" y="1548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3D7C65C-44E2-4933-BFBB-90BBEEAAAC45}"/>
              </a:ext>
            </a:extLst>
          </p:cNvPr>
          <p:cNvCxnSpPr/>
          <p:nvPr userDrawn="1"/>
        </p:nvCxnSpPr>
        <p:spPr>
          <a:xfrm>
            <a:off x="360000" y="6300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4076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9720000" cy="1009652"/>
          </a:xfrm>
          <a:prstGeom prst="rect">
            <a:avLst/>
          </a:prstGeom>
        </p:spPr>
        <p:txBody>
          <a:bodyPr vert="horz" lIns="0" tIns="0" rIns="0" bIns="0" rtlCol="0" anchor="t">
            <a:normAutofit/>
          </a:bodyPr>
          <a:lstStyle/>
          <a:p>
            <a:r>
              <a:rPr lang="en-US"/>
              <a:t>Click to edit Master title style</a:t>
            </a:r>
          </a:p>
        </p:txBody>
      </p:sp>
      <p:sp>
        <p:nvSpPr>
          <p:cNvPr id="3" name="Text Placeholder 2"/>
          <p:cNvSpPr>
            <a:spLocks noGrp="1"/>
          </p:cNvSpPr>
          <p:nvPr>
            <p:ph type="body" idx="1"/>
          </p:nvPr>
        </p:nvSpPr>
        <p:spPr>
          <a:xfrm>
            <a:off x="360000" y="1800000"/>
            <a:ext cx="11448000" cy="435133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60000" y="6444000"/>
            <a:ext cx="6720000" cy="252000"/>
          </a:xfrm>
          <a:prstGeom prst="rect">
            <a:avLst/>
          </a:prstGeom>
        </p:spPr>
        <p:txBody>
          <a:bodyPr vert="horz" lIns="0" tIns="0" rIns="0" bIns="0" rtlCol="0" anchor="t"/>
          <a:lstStyle>
            <a:lvl1pPr algn="l">
              <a:defRPr sz="1400">
                <a:solidFill>
                  <a:schemeClr val="bg2"/>
                </a:solidFill>
                <a:latin typeface="Public Sans SemiBold" pitchFamily="2" charset="0"/>
              </a:defRPr>
            </a:lvl1pPr>
          </a:lstStyle>
          <a:p>
            <a:r>
              <a:rPr lang="en-US"/>
              <a:t>Descriptor</a:t>
            </a:r>
            <a:endParaRPr lang="en-AU"/>
          </a:p>
        </p:txBody>
      </p:sp>
      <p:sp>
        <p:nvSpPr>
          <p:cNvPr id="6" name="Slide Number Placeholder 5"/>
          <p:cNvSpPr>
            <a:spLocks noGrp="1"/>
          </p:cNvSpPr>
          <p:nvPr>
            <p:ph type="sldNum" sz="quarter" idx="4"/>
          </p:nvPr>
        </p:nvSpPr>
        <p:spPr>
          <a:xfrm>
            <a:off x="11317458" y="6516000"/>
            <a:ext cx="490542"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
        <p:nvSpPr>
          <p:cNvPr id="9" name="TextBox 8">
            <a:extLst>
              <a:ext uri="{FF2B5EF4-FFF2-40B4-BE49-F238E27FC236}">
                <a16:creationId xmlns:a16="http://schemas.microsoft.com/office/drawing/2014/main" id="{E98AFF8C-6EAC-4301-9800-49DD3EDD38B8}"/>
              </a:ext>
            </a:extLst>
          </p:cNvPr>
          <p:cNvSpPr txBox="1"/>
          <p:nvPr userDrawn="1"/>
        </p:nvSpPr>
        <p:spPr>
          <a:xfrm>
            <a:off x="-2622931" y="14626"/>
            <a:ext cx="2544960" cy="5170646"/>
          </a:xfrm>
          <a:prstGeom prst="rect">
            <a:avLst/>
          </a:prstGeom>
          <a:noFill/>
        </p:spPr>
        <p:txBody>
          <a:bodyPr wrap="square" lIns="0" tIns="0" rIns="0" bIns="0" rtlCol="0">
            <a:spAutoFit/>
          </a:bodyPr>
          <a:lstStyle/>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CHOOSE A SLIDE STYLE FROM </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Home tab</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New Slide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Choose layout</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If layout goes awry, select Reset</a:t>
            </a: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TEXT</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There are 5 levels of formatted text available.</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Please move between text  levels using the increase/decrease button on the menu above.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CHANGE SLIDE BACKGROUND/COLOUR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Design Menu</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Format Background</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Select colour from palette OR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Picture or Texture Fill</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Find image </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REPLACE IMAGE IN SHAPE OR ON PAGE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Right click on image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Change Picture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Select your image</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OR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Delete the image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Click on icon</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Find the new image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TO REPOSITION IMAGE WITHIN SHAPE </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Click on image</a:t>
            </a:r>
          </a:p>
          <a:p>
            <a:pPr marL="239178" indent="-239178" algn="l">
              <a:buFont typeface="+mj-lt"/>
              <a:buAutoNum type="arabicPeriod"/>
            </a:pPr>
            <a:r>
              <a:rPr lang="en-US" sz="800" b="0" kern="1200" baseline="0" noProof="0">
                <a:solidFill>
                  <a:schemeClr val="bg1">
                    <a:lumMod val="65000"/>
                  </a:schemeClr>
                </a:solidFill>
                <a:latin typeface="Arial" panose="020B0604020202020204" pitchFamily="34" charset="0"/>
                <a:ea typeface="+mn-ea"/>
                <a:cs typeface="Arial" panose="020B0604020202020204" pitchFamily="34" charset="0"/>
              </a:rPr>
              <a:t>Picture Format menu</a:t>
            </a:r>
          </a:p>
          <a:p>
            <a:pPr marL="239178" indent="-239178" algn="l">
              <a:buFont typeface="+mj-lt"/>
              <a:buAutoNum type="arabicPeriod"/>
            </a:pPr>
            <a:r>
              <a:rPr lang="en-US" sz="800" b="0" kern="1200" baseline="0" noProof="0">
                <a:solidFill>
                  <a:schemeClr val="bg1">
                    <a:lumMod val="65000"/>
                  </a:schemeClr>
                </a:solidFill>
                <a:latin typeface="Arial" panose="020B0604020202020204" pitchFamily="34" charset="0"/>
                <a:ea typeface="+mn-ea"/>
                <a:cs typeface="Arial" panose="020B0604020202020204" pitchFamily="34" charset="0"/>
              </a:rPr>
              <a:t>Click on Crop button dropdown</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To fit the whole image inside select FIT</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To use only a portion select FILL then crop, move or resize image to show properly within shape.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ADD/CHANGE FOOTER</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Insert Menu</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Header &amp; Footer</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Tick to activate/Untick to remove</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Change text</a:t>
            </a:r>
          </a:p>
        </p:txBody>
      </p:sp>
      <p:pic>
        <p:nvPicPr>
          <p:cNvPr id="11" name="Picture 10">
            <a:extLst>
              <a:ext uri="{FF2B5EF4-FFF2-40B4-BE49-F238E27FC236}">
                <a16:creationId xmlns:a16="http://schemas.microsoft.com/office/drawing/2014/main" id="{95497C0B-0C24-4334-9150-A2D01FE29EBB}"/>
              </a:ext>
            </a:extLst>
          </p:cNvPr>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2622930" y="1263563"/>
            <a:ext cx="632972" cy="215628"/>
          </a:xfrm>
          <a:prstGeom prst="rect">
            <a:avLst/>
          </a:prstGeom>
        </p:spPr>
      </p:pic>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11221200" y="360000"/>
            <a:ext cx="630000" cy="685525"/>
          </a:xfrm>
          <a:prstGeom prst="rect">
            <a:avLst/>
          </a:prstGeom>
        </p:spPr>
      </p:pic>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669" r:id="rId2"/>
    <p:sldLayoutId id="2147483668" r:id="rId3"/>
    <p:sldLayoutId id="2147483671" r:id="rId4"/>
    <p:sldLayoutId id="2147483673" r:id="rId5"/>
    <p:sldLayoutId id="2147483674" r:id="rId6"/>
    <p:sldLayoutId id="2147483675" r:id="rId7"/>
    <p:sldLayoutId id="2147483676" r:id="rId8"/>
    <p:sldLayoutId id="2147483662" r:id="rId9"/>
    <p:sldLayoutId id="2147483672" r:id="rId10"/>
    <p:sldLayoutId id="2147483677" r:id="rId11"/>
    <p:sldLayoutId id="2147483678" r:id="rId12"/>
    <p:sldLayoutId id="2147483664" r:id="rId13"/>
    <p:sldLayoutId id="2147483684" r:id="rId14"/>
    <p:sldLayoutId id="2147483679" r:id="rId15"/>
    <p:sldLayoutId id="2147483687" r:id="rId16"/>
    <p:sldLayoutId id="2147483680" r:id="rId17"/>
    <p:sldLayoutId id="2147483681" r:id="rId18"/>
    <p:sldLayoutId id="2147483682" r:id="rId19"/>
    <p:sldLayoutId id="2147483683" r:id="rId20"/>
    <p:sldLayoutId id="2147483685" r:id="rId21"/>
    <p:sldLayoutId id="2147483686" r:id="rId22"/>
    <p:sldLayoutId id="2147483665" r:id="rId23"/>
    <p:sldLayoutId id="2147483666" r:id="rId24"/>
    <p:sldLayoutId id="2147483667" r:id="rId25"/>
  </p:sldLayoutIdLst>
  <p:hf hdr="0" dt="0"/>
  <p:txStyles>
    <p:titleStyle>
      <a:lvl1pPr algn="l" defTabSz="914377" rtl="0" eaLnBrk="1" latinLnBrk="0" hangingPunct="1">
        <a:lnSpc>
          <a:spcPct val="90000"/>
        </a:lnSpc>
        <a:spcBef>
          <a:spcPct val="0"/>
        </a:spcBef>
        <a:buNone/>
        <a:defRPr sz="3600" kern="1200">
          <a:solidFill>
            <a:schemeClr val="tx1"/>
          </a:solidFill>
          <a:latin typeface="+mn-lt"/>
          <a:ea typeface="+mj-ea"/>
          <a:cs typeface="+mj-cs"/>
        </a:defRPr>
      </a:lvl1pPr>
    </p:titleStyle>
    <p:bodyStyle>
      <a:lvl1pPr marL="0" indent="0" algn="l" defTabSz="914377" rtl="0" eaLnBrk="1" latinLnBrk="0" hangingPunct="1">
        <a:lnSpc>
          <a:spcPct val="90000"/>
        </a:lnSpc>
        <a:spcBef>
          <a:spcPts val="0"/>
        </a:spcBef>
        <a:spcAft>
          <a:spcPts val="1200"/>
        </a:spcAft>
        <a:buFont typeface="Arial" panose="020B0604020202020204" pitchFamily="34" charset="0"/>
        <a:buNone/>
        <a:defRPr sz="2000" b="0" kern="1200">
          <a:solidFill>
            <a:schemeClr val="tx1"/>
          </a:solidFill>
          <a:latin typeface="+mj-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400" b="0" kern="1200">
          <a:solidFill>
            <a:schemeClr val="tx1"/>
          </a:solidFill>
          <a:latin typeface="Public Sans SemiBold" pitchFamily="2" charset="0"/>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4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4.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4.xml"/><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microsoft.com/office/2018/10/relationships/comments" Target="../comments/modernComment_126_58F85BC0.xml"/><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9.xml"/><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microsoft.com/office/2018/10/relationships/comments" Target="../comments/modernComment_119_2C1F6C42.xml"/><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4.xml"/><Relationship Id="rId5" Type="http://schemas.openxmlformats.org/officeDocument/2006/relationships/image" Target="../media/image10.sv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microsoft.com/office/2018/10/relationships/comments" Target="../comments/modernComment_11E_D52D6647.xml"/><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microsoft.com/office/2018/10/relationships/comments" Target="../comments/modernComment_11C_C7149EE6.xml"/><Relationship Id="rId7" Type="http://schemas.microsoft.com/office/2007/relationships/hdphoto" Target="../media/hdphoto2.wdp"/><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7.png"/><Relationship Id="rId5" Type="http://schemas.microsoft.com/office/2007/relationships/hdphoto" Target="../media/hdphoto1.wdp"/><Relationship Id="rId4" Type="http://schemas.openxmlformats.org/officeDocument/2006/relationships/image" Target="../media/image16.png"/><Relationship Id="rId9" Type="http://schemas.microsoft.com/office/2007/relationships/hdphoto" Target="../media/hdphoto3.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microsoft.com/office/2007/relationships/hdphoto" Target="../media/hdphoto4.wdp"/><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22.png"/><Relationship Id="rId11" Type="http://schemas.openxmlformats.org/officeDocument/2006/relationships/image" Target="../media/image26.svg"/><Relationship Id="rId5" Type="http://schemas.openxmlformats.org/officeDocument/2006/relationships/image" Target="../media/image21.png"/><Relationship Id="rId10" Type="http://schemas.openxmlformats.org/officeDocument/2006/relationships/image" Target="../media/image25.png"/><Relationship Id="rId4" Type="http://schemas.openxmlformats.org/officeDocument/2006/relationships/image" Target="../media/image20.jpeg"/><Relationship Id="rId9" Type="http://schemas.openxmlformats.org/officeDocument/2006/relationships/image" Target="../media/image2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666C0CE-5149-4272-B098-4336C71D7260}"/>
              </a:ext>
            </a:extLst>
          </p:cNvPr>
          <p:cNvSpPr>
            <a:spLocks noGrp="1"/>
          </p:cNvSpPr>
          <p:nvPr>
            <p:ph type="ctrTitle"/>
          </p:nvPr>
        </p:nvSpPr>
        <p:spPr>
          <a:xfrm>
            <a:off x="3761363" y="2158917"/>
            <a:ext cx="6964836" cy="2917763"/>
          </a:xfrm>
        </p:spPr>
        <p:txBody>
          <a:bodyPr/>
          <a:lstStyle/>
          <a:p>
            <a:r>
              <a:rPr lang="en-AU"/>
              <a:t>What we do (and don’t) know about QX in NSW</a:t>
            </a:r>
          </a:p>
        </p:txBody>
      </p:sp>
      <p:sp>
        <p:nvSpPr>
          <p:cNvPr id="8" name="Text Placeholder 7">
            <a:extLst>
              <a:ext uri="{FF2B5EF4-FFF2-40B4-BE49-F238E27FC236}">
                <a16:creationId xmlns:a16="http://schemas.microsoft.com/office/drawing/2014/main" id="{881CCA3B-A8A6-4A95-B503-94DF0571123B}"/>
              </a:ext>
            </a:extLst>
          </p:cNvPr>
          <p:cNvSpPr>
            <a:spLocks noGrp="1"/>
          </p:cNvSpPr>
          <p:nvPr>
            <p:ph type="body" sz="quarter" idx="11"/>
          </p:nvPr>
        </p:nvSpPr>
        <p:spPr>
          <a:xfrm>
            <a:off x="3566381" y="5425474"/>
            <a:ext cx="6128948" cy="586798"/>
          </a:xfrm>
        </p:spPr>
        <p:txBody>
          <a:bodyPr/>
          <a:lstStyle/>
          <a:p>
            <a:r>
              <a:rPr lang="en-AU"/>
              <a:t>Liana Bonner and Dr Jeffrey Go</a:t>
            </a:r>
          </a:p>
          <a:p>
            <a:r>
              <a:rPr lang="en-AU" sz="1200"/>
              <a:t>Aquatic Biosecurity, Department of Primary Industries and Regional Development</a:t>
            </a:r>
          </a:p>
        </p:txBody>
      </p:sp>
      <p:sp>
        <p:nvSpPr>
          <p:cNvPr id="9" name="Text Placeholder 8">
            <a:extLst>
              <a:ext uri="{FF2B5EF4-FFF2-40B4-BE49-F238E27FC236}">
                <a16:creationId xmlns:a16="http://schemas.microsoft.com/office/drawing/2014/main" id="{3044B33C-5717-4F17-9FB6-DE4C16359E6B}"/>
              </a:ext>
            </a:extLst>
          </p:cNvPr>
          <p:cNvSpPr>
            <a:spLocks noGrp="1"/>
          </p:cNvSpPr>
          <p:nvPr>
            <p:ph type="body" sz="quarter" idx="12"/>
          </p:nvPr>
        </p:nvSpPr>
        <p:spPr>
          <a:xfrm>
            <a:off x="7864834" y="5781821"/>
            <a:ext cx="2700000" cy="744977"/>
          </a:xfrm>
        </p:spPr>
        <p:txBody>
          <a:bodyPr/>
          <a:lstStyle/>
          <a:p>
            <a:r>
              <a:rPr lang="en-AU"/>
              <a:t>04 September 2024</a:t>
            </a:r>
          </a:p>
        </p:txBody>
      </p:sp>
      <p:pic>
        <p:nvPicPr>
          <p:cNvPr id="1030" name="Picture 6" descr="Rows of oysters in open trays above the water. Broken Bay Oysters rack &amp; rail oyster leases in Coba Bay, Berowra Creek.&#10;">
            <a:extLst>
              <a:ext uri="{FF2B5EF4-FFF2-40B4-BE49-F238E27FC236}">
                <a16:creationId xmlns:a16="http://schemas.microsoft.com/office/drawing/2014/main" id="{107EC022-9C5B-D893-3530-3025C4DD6099}"/>
              </a:ext>
            </a:extLst>
          </p:cNvP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l="16663" r="16663"/>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7383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033D1-6678-2796-ACC5-62BFC654B98F}"/>
              </a:ext>
            </a:extLst>
          </p:cNvPr>
          <p:cNvSpPr>
            <a:spLocks noGrp="1"/>
          </p:cNvSpPr>
          <p:nvPr>
            <p:ph type="title"/>
          </p:nvPr>
        </p:nvSpPr>
        <p:spPr/>
        <p:txBody>
          <a:bodyPr/>
          <a:lstStyle/>
          <a:p>
            <a:r>
              <a:rPr lang="en-US" err="1"/>
              <a:t>Karuah</a:t>
            </a:r>
            <a:r>
              <a:rPr lang="en-US"/>
              <a:t> 2022-23 Season </a:t>
            </a:r>
            <a:br>
              <a:rPr lang="en-US"/>
            </a:br>
            <a:endParaRPr lang="en-AU"/>
          </a:p>
        </p:txBody>
      </p:sp>
      <p:sp>
        <p:nvSpPr>
          <p:cNvPr id="3" name="Footer Placeholder 2">
            <a:extLst>
              <a:ext uri="{FF2B5EF4-FFF2-40B4-BE49-F238E27FC236}">
                <a16:creationId xmlns:a16="http://schemas.microsoft.com/office/drawing/2014/main" id="{2C0625B0-C822-7D21-39B9-C88456670128}"/>
              </a:ext>
            </a:extLst>
          </p:cNvPr>
          <p:cNvSpPr>
            <a:spLocks noGrp="1"/>
          </p:cNvSpPr>
          <p:nvPr>
            <p:ph type="ftr" sz="quarter" idx="11"/>
          </p:nvPr>
        </p:nvSpPr>
        <p:spPr/>
        <p:txBody>
          <a:bodyPr/>
          <a:lstStyle/>
          <a:p>
            <a:pPr>
              <a:spcAft>
                <a:spcPts val="600"/>
              </a:spcAft>
            </a:pPr>
            <a:r>
              <a:rPr lang="en-US">
                <a:latin typeface="Public Sans SemiBold"/>
              </a:rPr>
              <a:t>What we do (and don't) know about QX in NSW</a:t>
            </a:r>
            <a:endParaRPr lang="en-US"/>
          </a:p>
        </p:txBody>
      </p:sp>
      <p:sp>
        <p:nvSpPr>
          <p:cNvPr id="4" name="Slide Number Placeholder 3">
            <a:extLst>
              <a:ext uri="{FF2B5EF4-FFF2-40B4-BE49-F238E27FC236}">
                <a16:creationId xmlns:a16="http://schemas.microsoft.com/office/drawing/2014/main" id="{FF026745-E559-922F-F37C-3B89316C2257}"/>
              </a:ext>
            </a:extLst>
          </p:cNvPr>
          <p:cNvSpPr>
            <a:spLocks noGrp="1"/>
          </p:cNvSpPr>
          <p:nvPr>
            <p:ph type="sldNum" sz="quarter" idx="12"/>
          </p:nvPr>
        </p:nvSpPr>
        <p:spPr/>
        <p:txBody>
          <a:bodyPr/>
          <a:lstStyle/>
          <a:p>
            <a:fld id="{10A01DC5-1685-4615-8240-15192985C6A2}" type="slidenum">
              <a:rPr lang="en-AU" smtClean="0"/>
              <a:t>10</a:t>
            </a:fld>
            <a:endParaRPr lang="en-AU"/>
          </a:p>
        </p:txBody>
      </p:sp>
      <p:pic>
        <p:nvPicPr>
          <p:cNvPr id="5" name="Picture 4" descr="A graph of a bar chart&#10;&#10;Description automatically generated with medium confidence">
            <a:extLst>
              <a:ext uri="{FF2B5EF4-FFF2-40B4-BE49-F238E27FC236}">
                <a16:creationId xmlns:a16="http://schemas.microsoft.com/office/drawing/2014/main" id="{266C0054-FCFE-AB3B-BA37-1E16E0912CC8}"/>
              </a:ext>
            </a:extLst>
          </p:cNvPr>
          <p:cNvPicPr>
            <a:picLocks noChangeAspect="1"/>
          </p:cNvPicPr>
          <p:nvPr/>
        </p:nvPicPr>
        <p:blipFill>
          <a:blip r:embed="rId3"/>
          <a:stretch>
            <a:fillRect/>
          </a:stretch>
        </p:blipFill>
        <p:spPr>
          <a:xfrm>
            <a:off x="347289" y="1132655"/>
            <a:ext cx="9666609" cy="5131035"/>
          </a:xfrm>
          <a:prstGeom prst="rect">
            <a:avLst/>
          </a:prstGeom>
        </p:spPr>
      </p:pic>
      <p:sp>
        <p:nvSpPr>
          <p:cNvPr id="11" name="TextBox 10">
            <a:extLst>
              <a:ext uri="{FF2B5EF4-FFF2-40B4-BE49-F238E27FC236}">
                <a16:creationId xmlns:a16="http://schemas.microsoft.com/office/drawing/2014/main" id="{A67753F8-601F-D20D-B9A2-5C8C2EAC57AF}"/>
              </a:ext>
            </a:extLst>
          </p:cNvPr>
          <p:cNvSpPr txBox="1"/>
          <p:nvPr/>
        </p:nvSpPr>
        <p:spPr>
          <a:xfrm>
            <a:off x="5483099" y="3268157"/>
            <a:ext cx="674121" cy="389513"/>
          </a:xfrm>
          <a:prstGeom prst="ellipse">
            <a:avLst/>
          </a:prstGeom>
          <a:noFill/>
          <a:ln>
            <a:solidFill>
              <a:schemeClr val="tx1"/>
            </a:solidFill>
          </a:ln>
        </p:spPr>
        <p:txBody>
          <a:bodyPr wrap="square" rtlCol="0">
            <a:spAutoFit/>
          </a:bodyPr>
          <a:lstStyle/>
          <a:p>
            <a:r>
              <a:rPr lang="en-AU" sz="1200"/>
              <a:t>10%</a:t>
            </a:r>
          </a:p>
        </p:txBody>
      </p:sp>
      <p:sp>
        <p:nvSpPr>
          <p:cNvPr id="12" name="TextBox 11">
            <a:extLst>
              <a:ext uri="{FF2B5EF4-FFF2-40B4-BE49-F238E27FC236}">
                <a16:creationId xmlns:a16="http://schemas.microsoft.com/office/drawing/2014/main" id="{86415C3B-3FDF-5E8A-987D-A40A043A12DA}"/>
              </a:ext>
            </a:extLst>
          </p:cNvPr>
          <p:cNvSpPr txBox="1"/>
          <p:nvPr/>
        </p:nvSpPr>
        <p:spPr>
          <a:xfrm>
            <a:off x="5926773" y="3563889"/>
            <a:ext cx="735303" cy="367873"/>
          </a:xfrm>
          <a:prstGeom prst="ellipse">
            <a:avLst/>
          </a:prstGeom>
          <a:noFill/>
          <a:ln>
            <a:solidFill>
              <a:schemeClr val="tx1"/>
            </a:solidFill>
          </a:ln>
        </p:spPr>
        <p:txBody>
          <a:bodyPr wrap="square" rtlCol="0">
            <a:spAutoFit/>
          </a:bodyPr>
          <a:lstStyle/>
          <a:p>
            <a:r>
              <a:rPr lang="en-AU" sz="1100"/>
              <a:t>90%</a:t>
            </a:r>
          </a:p>
        </p:txBody>
      </p:sp>
      <p:sp>
        <p:nvSpPr>
          <p:cNvPr id="13" name="TextBox 12">
            <a:extLst>
              <a:ext uri="{FF2B5EF4-FFF2-40B4-BE49-F238E27FC236}">
                <a16:creationId xmlns:a16="http://schemas.microsoft.com/office/drawing/2014/main" id="{29286FAF-BBC3-A556-3F64-5171540FB129}"/>
              </a:ext>
            </a:extLst>
          </p:cNvPr>
          <p:cNvSpPr txBox="1"/>
          <p:nvPr/>
        </p:nvSpPr>
        <p:spPr>
          <a:xfrm>
            <a:off x="6370447" y="3859621"/>
            <a:ext cx="735303" cy="367873"/>
          </a:xfrm>
          <a:prstGeom prst="ellipse">
            <a:avLst/>
          </a:prstGeom>
          <a:noFill/>
          <a:ln>
            <a:solidFill>
              <a:schemeClr val="tx1"/>
            </a:solidFill>
          </a:ln>
        </p:spPr>
        <p:txBody>
          <a:bodyPr wrap="square" rtlCol="0">
            <a:spAutoFit/>
          </a:bodyPr>
          <a:lstStyle/>
          <a:p>
            <a:r>
              <a:rPr lang="en-AU" sz="1100"/>
              <a:t>90%</a:t>
            </a:r>
          </a:p>
        </p:txBody>
      </p:sp>
      <p:sp>
        <p:nvSpPr>
          <p:cNvPr id="14" name="TextBox 13">
            <a:extLst>
              <a:ext uri="{FF2B5EF4-FFF2-40B4-BE49-F238E27FC236}">
                <a16:creationId xmlns:a16="http://schemas.microsoft.com/office/drawing/2014/main" id="{1A3474B1-879F-63A9-A4EC-E61B2DB5C851}"/>
              </a:ext>
            </a:extLst>
          </p:cNvPr>
          <p:cNvSpPr txBox="1"/>
          <p:nvPr/>
        </p:nvSpPr>
        <p:spPr>
          <a:xfrm>
            <a:off x="6814121" y="4133713"/>
            <a:ext cx="735303" cy="389513"/>
          </a:xfrm>
          <a:prstGeom prst="ellipse">
            <a:avLst/>
          </a:prstGeom>
          <a:noFill/>
          <a:ln>
            <a:solidFill>
              <a:schemeClr val="tx1"/>
            </a:solidFill>
          </a:ln>
        </p:spPr>
        <p:txBody>
          <a:bodyPr wrap="square" rtlCol="0">
            <a:spAutoFit/>
          </a:bodyPr>
          <a:lstStyle/>
          <a:p>
            <a:r>
              <a:rPr lang="en-AU" sz="1200"/>
              <a:t>73%</a:t>
            </a:r>
          </a:p>
        </p:txBody>
      </p:sp>
      <p:sp>
        <p:nvSpPr>
          <p:cNvPr id="15" name="TextBox 14">
            <a:extLst>
              <a:ext uri="{FF2B5EF4-FFF2-40B4-BE49-F238E27FC236}">
                <a16:creationId xmlns:a16="http://schemas.microsoft.com/office/drawing/2014/main" id="{FB8D7A9A-C1F8-4442-AEE1-C9B305995A7A}"/>
              </a:ext>
            </a:extLst>
          </p:cNvPr>
          <p:cNvSpPr txBox="1"/>
          <p:nvPr/>
        </p:nvSpPr>
        <p:spPr>
          <a:xfrm>
            <a:off x="7262557" y="4418625"/>
            <a:ext cx="735303" cy="389513"/>
          </a:xfrm>
          <a:prstGeom prst="ellipse">
            <a:avLst/>
          </a:prstGeom>
          <a:noFill/>
          <a:ln>
            <a:solidFill>
              <a:schemeClr val="tx1"/>
            </a:solidFill>
          </a:ln>
        </p:spPr>
        <p:txBody>
          <a:bodyPr wrap="square" rtlCol="0">
            <a:spAutoFit/>
          </a:bodyPr>
          <a:lstStyle/>
          <a:p>
            <a:r>
              <a:rPr lang="en-AU" sz="1200"/>
              <a:t>80%</a:t>
            </a:r>
          </a:p>
        </p:txBody>
      </p:sp>
      <p:sp>
        <p:nvSpPr>
          <p:cNvPr id="16" name="TextBox 15">
            <a:extLst>
              <a:ext uri="{FF2B5EF4-FFF2-40B4-BE49-F238E27FC236}">
                <a16:creationId xmlns:a16="http://schemas.microsoft.com/office/drawing/2014/main" id="{22BAE10D-F6C8-9FB5-ED5B-29F3EFDFC4AA}"/>
              </a:ext>
            </a:extLst>
          </p:cNvPr>
          <p:cNvSpPr txBox="1"/>
          <p:nvPr/>
        </p:nvSpPr>
        <p:spPr>
          <a:xfrm>
            <a:off x="7765771" y="4703537"/>
            <a:ext cx="735303" cy="389513"/>
          </a:xfrm>
          <a:prstGeom prst="ellipse">
            <a:avLst/>
          </a:prstGeom>
          <a:noFill/>
          <a:ln>
            <a:solidFill>
              <a:schemeClr val="tx1"/>
            </a:solidFill>
          </a:ln>
        </p:spPr>
        <p:txBody>
          <a:bodyPr wrap="square" rtlCol="0">
            <a:spAutoFit/>
          </a:bodyPr>
          <a:lstStyle/>
          <a:p>
            <a:r>
              <a:rPr lang="en-AU" sz="1200"/>
              <a:t>70%</a:t>
            </a:r>
          </a:p>
        </p:txBody>
      </p:sp>
      <p:sp>
        <p:nvSpPr>
          <p:cNvPr id="17" name="TextBox 16">
            <a:extLst>
              <a:ext uri="{FF2B5EF4-FFF2-40B4-BE49-F238E27FC236}">
                <a16:creationId xmlns:a16="http://schemas.microsoft.com/office/drawing/2014/main" id="{FA71750E-6574-3AAE-CA8C-910BCBED3375}"/>
              </a:ext>
            </a:extLst>
          </p:cNvPr>
          <p:cNvSpPr txBox="1"/>
          <p:nvPr/>
        </p:nvSpPr>
        <p:spPr>
          <a:xfrm>
            <a:off x="8216015" y="5014199"/>
            <a:ext cx="735303" cy="389513"/>
          </a:xfrm>
          <a:prstGeom prst="ellipse">
            <a:avLst/>
          </a:prstGeom>
          <a:noFill/>
          <a:ln>
            <a:solidFill>
              <a:schemeClr val="tx1"/>
            </a:solidFill>
          </a:ln>
        </p:spPr>
        <p:txBody>
          <a:bodyPr wrap="square" rtlCol="0">
            <a:spAutoFit/>
          </a:bodyPr>
          <a:lstStyle/>
          <a:p>
            <a:r>
              <a:rPr lang="en-AU" sz="1200"/>
              <a:t>43%</a:t>
            </a:r>
          </a:p>
        </p:txBody>
      </p:sp>
      <p:sp>
        <p:nvSpPr>
          <p:cNvPr id="18" name="TextBox 17">
            <a:extLst>
              <a:ext uri="{FF2B5EF4-FFF2-40B4-BE49-F238E27FC236}">
                <a16:creationId xmlns:a16="http://schemas.microsoft.com/office/drawing/2014/main" id="{8AAB4F2E-4EA1-C60E-8CC4-291F5E16539E}"/>
              </a:ext>
            </a:extLst>
          </p:cNvPr>
          <p:cNvSpPr txBox="1"/>
          <p:nvPr/>
        </p:nvSpPr>
        <p:spPr>
          <a:xfrm>
            <a:off x="8666259" y="5309944"/>
            <a:ext cx="735303" cy="389513"/>
          </a:xfrm>
          <a:prstGeom prst="ellipse">
            <a:avLst/>
          </a:prstGeom>
          <a:noFill/>
          <a:ln>
            <a:solidFill>
              <a:schemeClr val="tx1"/>
            </a:solidFill>
          </a:ln>
        </p:spPr>
        <p:txBody>
          <a:bodyPr wrap="square" rtlCol="0">
            <a:spAutoFit/>
          </a:bodyPr>
          <a:lstStyle/>
          <a:p>
            <a:r>
              <a:rPr lang="en-AU" sz="1200"/>
              <a:t>13%</a:t>
            </a:r>
          </a:p>
        </p:txBody>
      </p:sp>
      <p:sp>
        <p:nvSpPr>
          <p:cNvPr id="6" name="TextBox 5">
            <a:extLst>
              <a:ext uri="{FF2B5EF4-FFF2-40B4-BE49-F238E27FC236}">
                <a16:creationId xmlns:a16="http://schemas.microsoft.com/office/drawing/2014/main" id="{D3B69CDD-AB4E-6077-235E-AA980904BC54}"/>
              </a:ext>
            </a:extLst>
          </p:cNvPr>
          <p:cNvSpPr txBox="1"/>
          <p:nvPr/>
        </p:nvSpPr>
        <p:spPr>
          <a:xfrm>
            <a:off x="10528735" y="2561861"/>
            <a:ext cx="1271961" cy="369332"/>
          </a:xfrm>
          <a:prstGeom prst="rect">
            <a:avLst/>
          </a:prstGeom>
          <a:noFill/>
        </p:spPr>
        <p:txBody>
          <a:bodyPr wrap="square" rtlCol="0">
            <a:spAutoFit/>
          </a:bodyPr>
          <a:lstStyle/>
          <a:p>
            <a:r>
              <a:rPr lang="en-AU" sz="1800" b="1"/>
              <a:t>Legend</a:t>
            </a:r>
          </a:p>
        </p:txBody>
      </p:sp>
      <p:pic>
        <p:nvPicPr>
          <p:cNvPr id="9" name="Picture 8">
            <a:extLst>
              <a:ext uri="{FF2B5EF4-FFF2-40B4-BE49-F238E27FC236}">
                <a16:creationId xmlns:a16="http://schemas.microsoft.com/office/drawing/2014/main" id="{04CA000F-6372-870D-1E3C-DB8E3D49B552}"/>
              </a:ext>
            </a:extLst>
          </p:cNvPr>
          <p:cNvPicPr>
            <a:picLocks noChangeAspect="1"/>
          </p:cNvPicPr>
          <p:nvPr/>
        </p:nvPicPr>
        <p:blipFill>
          <a:blip r:embed="rId4"/>
          <a:stretch>
            <a:fillRect/>
          </a:stretch>
        </p:blipFill>
        <p:spPr>
          <a:xfrm>
            <a:off x="10619516" y="3303108"/>
            <a:ext cx="1188484" cy="265038"/>
          </a:xfrm>
          <a:prstGeom prst="rect">
            <a:avLst/>
          </a:prstGeom>
        </p:spPr>
      </p:pic>
      <p:sp>
        <p:nvSpPr>
          <p:cNvPr id="10" name="TextBox 9">
            <a:extLst>
              <a:ext uri="{FF2B5EF4-FFF2-40B4-BE49-F238E27FC236}">
                <a16:creationId xmlns:a16="http://schemas.microsoft.com/office/drawing/2014/main" id="{E12D2820-BF7F-5F81-7E8B-B765505DFDA3}"/>
              </a:ext>
            </a:extLst>
          </p:cNvPr>
          <p:cNvSpPr txBox="1"/>
          <p:nvPr/>
        </p:nvSpPr>
        <p:spPr>
          <a:xfrm>
            <a:off x="10984834" y="4133712"/>
            <a:ext cx="457848" cy="389513"/>
          </a:xfrm>
          <a:prstGeom prst="ellipse">
            <a:avLst/>
          </a:prstGeom>
          <a:noFill/>
          <a:ln>
            <a:solidFill>
              <a:schemeClr val="tx1"/>
            </a:solidFill>
          </a:ln>
        </p:spPr>
        <p:txBody>
          <a:bodyPr wrap="square" rtlCol="0">
            <a:spAutoFit/>
          </a:bodyPr>
          <a:lstStyle/>
          <a:p>
            <a:r>
              <a:rPr lang="en-AU" sz="1200"/>
              <a:t>%</a:t>
            </a:r>
          </a:p>
        </p:txBody>
      </p:sp>
      <p:sp>
        <p:nvSpPr>
          <p:cNvPr id="19" name="TextBox 18">
            <a:extLst>
              <a:ext uri="{FF2B5EF4-FFF2-40B4-BE49-F238E27FC236}">
                <a16:creationId xmlns:a16="http://schemas.microsoft.com/office/drawing/2014/main" id="{265A5B92-4DCF-A42E-5345-23DDE76C48BD}"/>
              </a:ext>
            </a:extLst>
          </p:cNvPr>
          <p:cNvSpPr txBox="1"/>
          <p:nvPr/>
        </p:nvSpPr>
        <p:spPr>
          <a:xfrm>
            <a:off x="10161961" y="2995863"/>
            <a:ext cx="1682750" cy="307777"/>
          </a:xfrm>
          <a:prstGeom prst="rect">
            <a:avLst/>
          </a:prstGeom>
          <a:noFill/>
        </p:spPr>
        <p:txBody>
          <a:bodyPr wrap="square" rtlCol="0">
            <a:spAutoFit/>
          </a:bodyPr>
          <a:lstStyle/>
          <a:p>
            <a:r>
              <a:rPr lang="en-AU" sz="1400"/>
              <a:t>PCR Positive </a:t>
            </a:r>
          </a:p>
        </p:txBody>
      </p:sp>
      <p:sp>
        <p:nvSpPr>
          <p:cNvPr id="20" name="TextBox 19">
            <a:extLst>
              <a:ext uri="{FF2B5EF4-FFF2-40B4-BE49-F238E27FC236}">
                <a16:creationId xmlns:a16="http://schemas.microsoft.com/office/drawing/2014/main" id="{29CD557B-C8FA-1EBD-B61B-63C2F64D6B9A}"/>
              </a:ext>
            </a:extLst>
          </p:cNvPr>
          <p:cNvSpPr txBox="1"/>
          <p:nvPr/>
        </p:nvSpPr>
        <p:spPr>
          <a:xfrm>
            <a:off x="10223500" y="3843533"/>
            <a:ext cx="1882433" cy="307777"/>
          </a:xfrm>
          <a:prstGeom prst="rect">
            <a:avLst/>
          </a:prstGeom>
          <a:noFill/>
        </p:spPr>
        <p:txBody>
          <a:bodyPr wrap="square" rtlCol="0">
            <a:spAutoFit/>
          </a:bodyPr>
          <a:lstStyle/>
          <a:p>
            <a:r>
              <a:rPr lang="en-AU" sz="1400"/>
              <a:t>Cytology Positive </a:t>
            </a:r>
          </a:p>
        </p:txBody>
      </p:sp>
      <p:sp>
        <p:nvSpPr>
          <p:cNvPr id="21" name="TextBox 20">
            <a:extLst>
              <a:ext uri="{FF2B5EF4-FFF2-40B4-BE49-F238E27FC236}">
                <a16:creationId xmlns:a16="http://schemas.microsoft.com/office/drawing/2014/main" id="{0E7943A3-CB95-81E5-0A57-B62BF1C058EC}"/>
              </a:ext>
            </a:extLst>
          </p:cNvPr>
          <p:cNvSpPr txBox="1"/>
          <p:nvPr/>
        </p:nvSpPr>
        <p:spPr>
          <a:xfrm>
            <a:off x="9956800" y="2374900"/>
            <a:ext cx="2149133" cy="2433238"/>
          </a:xfrm>
          <a:prstGeom prst="rect">
            <a:avLst/>
          </a:prstGeom>
          <a:noFill/>
          <a:ln>
            <a:solidFill>
              <a:schemeClr val="tx1"/>
            </a:solidFill>
          </a:ln>
        </p:spPr>
        <p:txBody>
          <a:bodyPr wrap="square" rtlCol="0">
            <a:spAutoFit/>
          </a:bodyPr>
          <a:lstStyle/>
          <a:p>
            <a:endParaRPr lang="en-AU"/>
          </a:p>
        </p:txBody>
      </p:sp>
    </p:spTree>
    <p:extLst>
      <p:ext uri="{BB962C8B-B14F-4D97-AF65-F5344CB8AC3E}">
        <p14:creationId xmlns:p14="http://schemas.microsoft.com/office/powerpoint/2010/main" val="2656300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4E1F4-C3B1-5BBD-6EDF-F5DAC5FE0E09}"/>
              </a:ext>
            </a:extLst>
          </p:cNvPr>
          <p:cNvSpPr>
            <a:spLocks noGrp="1"/>
          </p:cNvSpPr>
          <p:nvPr>
            <p:ph type="title"/>
          </p:nvPr>
        </p:nvSpPr>
        <p:spPr/>
        <p:txBody>
          <a:bodyPr/>
          <a:lstStyle/>
          <a:p>
            <a:r>
              <a:rPr lang="en-AU"/>
              <a:t>Water temperature &amp; Salinity</a:t>
            </a:r>
          </a:p>
        </p:txBody>
      </p:sp>
      <p:sp>
        <p:nvSpPr>
          <p:cNvPr id="3" name="Footer Placeholder 2">
            <a:extLst>
              <a:ext uri="{FF2B5EF4-FFF2-40B4-BE49-F238E27FC236}">
                <a16:creationId xmlns:a16="http://schemas.microsoft.com/office/drawing/2014/main" id="{3C3086BE-ABDB-22C1-CA0C-69D1E2257892}"/>
              </a:ext>
            </a:extLst>
          </p:cNvPr>
          <p:cNvSpPr>
            <a:spLocks noGrp="1"/>
          </p:cNvSpPr>
          <p:nvPr>
            <p:ph type="ftr" sz="quarter" idx="11"/>
          </p:nvPr>
        </p:nvSpPr>
        <p:spPr/>
        <p:txBody>
          <a:bodyPr/>
          <a:lstStyle/>
          <a:p>
            <a:r>
              <a:rPr lang="en-US">
                <a:latin typeface="Public Sans SemiBold"/>
              </a:rPr>
              <a:t>What we do (and don't) know about QX in NSW</a:t>
            </a:r>
            <a:endParaRPr lang="en-US"/>
          </a:p>
          <a:p>
            <a:endParaRPr lang="en-AU"/>
          </a:p>
        </p:txBody>
      </p:sp>
      <p:sp>
        <p:nvSpPr>
          <p:cNvPr id="4" name="Slide Number Placeholder 3">
            <a:extLst>
              <a:ext uri="{FF2B5EF4-FFF2-40B4-BE49-F238E27FC236}">
                <a16:creationId xmlns:a16="http://schemas.microsoft.com/office/drawing/2014/main" id="{33CFBD10-7857-D0D9-2312-7D8B1A527C7F}"/>
              </a:ext>
            </a:extLst>
          </p:cNvPr>
          <p:cNvSpPr>
            <a:spLocks noGrp="1"/>
          </p:cNvSpPr>
          <p:nvPr>
            <p:ph type="sldNum" sz="quarter" idx="12"/>
          </p:nvPr>
        </p:nvSpPr>
        <p:spPr/>
        <p:txBody>
          <a:bodyPr/>
          <a:lstStyle/>
          <a:p>
            <a:fld id="{10A01DC5-1685-4615-8240-15192985C6A2}" type="slidenum">
              <a:rPr lang="en-AU" smtClean="0"/>
              <a:t>11</a:t>
            </a:fld>
            <a:endParaRPr lang="en-AU"/>
          </a:p>
        </p:txBody>
      </p:sp>
      <p:pic>
        <p:nvPicPr>
          <p:cNvPr id="12" name="Picture 11">
            <a:extLst>
              <a:ext uri="{FF2B5EF4-FFF2-40B4-BE49-F238E27FC236}">
                <a16:creationId xmlns:a16="http://schemas.microsoft.com/office/drawing/2014/main" id="{C78648E4-50DD-E003-66F6-311626241EC4}"/>
              </a:ext>
            </a:extLst>
          </p:cNvPr>
          <p:cNvPicPr>
            <a:picLocks noChangeAspect="1"/>
          </p:cNvPicPr>
          <p:nvPr/>
        </p:nvPicPr>
        <p:blipFill rotWithShape="1">
          <a:blip r:embed="rId3"/>
          <a:srcRect t="11153" r="22027" b="-1"/>
          <a:stretch/>
        </p:blipFill>
        <p:spPr>
          <a:xfrm>
            <a:off x="130626" y="1481543"/>
            <a:ext cx="5307249" cy="3777335"/>
          </a:xfrm>
          <a:prstGeom prst="rect">
            <a:avLst/>
          </a:prstGeom>
        </p:spPr>
      </p:pic>
      <p:pic>
        <p:nvPicPr>
          <p:cNvPr id="10" name="Picture 9">
            <a:extLst>
              <a:ext uri="{FF2B5EF4-FFF2-40B4-BE49-F238E27FC236}">
                <a16:creationId xmlns:a16="http://schemas.microsoft.com/office/drawing/2014/main" id="{77D005C7-F325-1BAA-DC53-0F4B743893EB}"/>
              </a:ext>
            </a:extLst>
          </p:cNvPr>
          <p:cNvPicPr>
            <a:picLocks noChangeAspect="1"/>
          </p:cNvPicPr>
          <p:nvPr/>
        </p:nvPicPr>
        <p:blipFill rotWithShape="1">
          <a:blip r:embed="rId3"/>
          <a:srcRect l="75579" t="16161" b="64648"/>
          <a:stretch/>
        </p:blipFill>
        <p:spPr>
          <a:xfrm>
            <a:off x="2994764" y="5215083"/>
            <a:ext cx="1450471" cy="711966"/>
          </a:xfrm>
          <a:prstGeom prst="rect">
            <a:avLst/>
          </a:prstGeom>
        </p:spPr>
      </p:pic>
      <p:pic>
        <p:nvPicPr>
          <p:cNvPr id="8" name="Picture 7">
            <a:extLst>
              <a:ext uri="{FF2B5EF4-FFF2-40B4-BE49-F238E27FC236}">
                <a16:creationId xmlns:a16="http://schemas.microsoft.com/office/drawing/2014/main" id="{936A4FCC-F609-D5AD-B5B3-5E58DE5B01D5}"/>
              </a:ext>
            </a:extLst>
          </p:cNvPr>
          <p:cNvPicPr>
            <a:picLocks noChangeAspect="1"/>
          </p:cNvPicPr>
          <p:nvPr/>
        </p:nvPicPr>
        <p:blipFill rotWithShape="1">
          <a:blip r:embed="rId4"/>
          <a:srcRect l="75743" t="23964" r="2421" b="60219"/>
          <a:stretch/>
        </p:blipFill>
        <p:spPr>
          <a:xfrm>
            <a:off x="8847152" y="5215083"/>
            <a:ext cx="1415717" cy="576039"/>
          </a:xfrm>
          <a:prstGeom prst="rect">
            <a:avLst/>
          </a:prstGeom>
        </p:spPr>
      </p:pic>
      <p:pic>
        <p:nvPicPr>
          <p:cNvPr id="14" name="Picture 13">
            <a:extLst>
              <a:ext uri="{FF2B5EF4-FFF2-40B4-BE49-F238E27FC236}">
                <a16:creationId xmlns:a16="http://schemas.microsoft.com/office/drawing/2014/main" id="{E62EC008-F48A-88A4-71E6-EB3F15A73B06}"/>
              </a:ext>
            </a:extLst>
          </p:cNvPr>
          <p:cNvPicPr>
            <a:picLocks noChangeAspect="1"/>
          </p:cNvPicPr>
          <p:nvPr/>
        </p:nvPicPr>
        <p:blipFill>
          <a:blip r:embed="rId5"/>
          <a:stretch>
            <a:fillRect/>
          </a:stretch>
        </p:blipFill>
        <p:spPr>
          <a:xfrm>
            <a:off x="6393706" y="1481543"/>
            <a:ext cx="5537650" cy="3416545"/>
          </a:xfrm>
          <a:prstGeom prst="rect">
            <a:avLst/>
          </a:prstGeom>
        </p:spPr>
      </p:pic>
    </p:spTree>
    <p:extLst>
      <p:ext uri="{BB962C8B-B14F-4D97-AF65-F5344CB8AC3E}">
        <p14:creationId xmlns:p14="http://schemas.microsoft.com/office/powerpoint/2010/main" val="3593141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368CD-EF11-2141-05A8-F75A200114A5}"/>
              </a:ext>
            </a:extLst>
          </p:cNvPr>
          <p:cNvSpPr>
            <a:spLocks noGrp="1"/>
          </p:cNvSpPr>
          <p:nvPr>
            <p:ph type="title"/>
          </p:nvPr>
        </p:nvSpPr>
        <p:spPr/>
        <p:txBody>
          <a:bodyPr/>
          <a:lstStyle/>
          <a:p>
            <a:r>
              <a:rPr lang="en-AU"/>
              <a:t>Some of the Key Findings</a:t>
            </a:r>
          </a:p>
        </p:txBody>
      </p:sp>
      <p:sp>
        <p:nvSpPr>
          <p:cNvPr id="3" name="Footer Placeholder 2">
            <a:extLst>
              <a:ext uri="{FF2B5EF4-FFF2-40B4-BE49-F238E27FC236}">
                <a16:creationId xmlns:a16="http://schemas.microsoft.com/office/drawing/2014/main" id="{8771C370-2D54-B997-A5CC-F9E994984EF5}"/>
              </a:ext>
            </a:extLst>
          </p:cNvPr>
          <p:cNvSpPr>
            <a:spLocks noGrp="1"/>
          </p:cNvSpPr>
          <p:nvPr>
            <p:ph type="ftr" sz="quarter" idx="11"/>
          </p:nvPr>
        </p:nvSpPr>
        <p:spPr/>
        <p:txBody>
          <a:bodyPr/>
          <a:lstStyle/>
          <a:p>
            <a:r>
              <a:rPr lang="en-US"/>
              <a:t>Descriptor</a:t>
            </a:r>
            <a:endParaRPr lang="en-AU"/>
          </a:p>
        </p:txBody>
      </p:sp>
      <p:sp>
        <p:nvSpPr>
          <p:cNvPr id="4" name="Slide Number Placeholder 3">
            <a:extLst>
              <a:ext uri="{FF2B5EF4-FFF2-40B4-BE49-F238E27FC236}">
                <a16:creationId xmlns:a16="http://schemas.microsoft.com/office/drawing/2014/main" id="{196D72DC-1666-66F6-1F54-9AF616122586}"/>
              </a:ext>
            </a:extLst>
          </p:cNvPr>
          <p:cNvSpPr>
            <a:spLocks noGrp="1"/>
          </p:cNvSpPr>
          <p:nvPr>
            <p:ph type="sldNum" sz="quarter" idx="12"/>
          </p:nvPr>
        </p:nvSpPr>
        <p:spPr/>
        <p:txBody>
          <a:bodyPr/>
          <a:lstStyle/>
          <a:p>
            <a:fld id="{10A01DC5-1685-4615-8240-15192985C6A2}" type="slidenum">
              <a:rPr lang="en-AU" smtClean="0"/>
              <a:t>12</a:t>
            </a:fld>
            <a:endParaRPr lang="en-AU"/>
          </a:p>
        </p:txBody>
      </p:sp>
      <p:sp>
        <p:nvSpPr>
          <p:cNvPr id="5" name="TextBox 4">
            <a:extLst>
              <a:ext uri="{FF2B5EF4-FFF2-40B4-BE49-F238E27FC236}">
                <a16:creationId xmlns:a16="http://schemas.microsoft.com/office/drawing/2014/main" id="{A796181A-518C-104D-88B0-8DBE37F76665}"/>
              </a:ext>
            </a:extLst>
          </p:cNvPr>
          <p:cNvSpPr txBox="1"/>
          <p:nvPr/>
        </p:nvSpPr>
        <p:spPr>
          <a:xfrm>
            <a:off x="616689" y="1261730"/>
            <a:ext cx="9349562" cy="2169825"/>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AU" sz="2000"/>
              <a:t>A drop in salinity is important for the opening of the QX window</a:t>
            </a:r>
          </a:p>
          <a:p>
            <a:pPr marL="342900" indent="-342900">
              <a:spcAft>
                <a:spcPts val="600"/>
              </a:spcAft>
              <a:buFont typeface="Arial" panose="020B0604020202020204" pitchFamily="34" charset="0"/>
              <a:buChar char="•"/>
            </a:pPr>
            <a:r>
              <a:rPr lang="en-AU" sz="2000"/>
              <a:t>Minimum water temperature below 21.5°C appears to be important, particularly for the closing of the QX window</a:t>
            </a:r>
          </a:p>
          <a:p>
            <a:pPr marL="342900" indent="-342900">
              <a:spcAft>
                <a:spcPts val="600"/>
              </a:spcAft>
              <a:buFont typeface="Arial" panose="020B0604020202020204" pitchFamily="34" charset="0"/>
              <a:buChar char="•"/>
            </a:pPr>
            <a:r>
              <a:rPr lang="en-AU" sz="2000"/>
              <a:t>Positive results vary between years and location of Oysters</a:t>
            </a:r>
          </a:p>
          <a:p>
            <a:pPr marL="342900" indent="-342900">
              <a:spcAft>
                <a:spcPts val="600"/>
              </a:spcAft>
              <a:buFont typeface="Arial" panose="020B0604020202020204" pitchFamily="34" charset="0"/>
              <a:buChar char="•"/>
            </a:pPr>
            <a:r>
              <a:rPr lang="en-AU" sz="2000"/>
              <a:t>Potential that not all PCR positive oysters are sporulating as shown through differences in cytology results</a:t>
            </a:r>
          </a:p>
        </p:txBody>
      </p:sp>
      <p:sp>
        <p:nvSpPr>
          <p:cNvPr id="6" name="Rectangle: Rounded Corners 5">
            <a:extLst>
              <a:ext uri="{FF2B5EF4-FFF2-40B4-BE49-F238E27FC236}">
                <a16:creationId xmlns:a16="http://schemas.microsoft.com/office/drawing/2014/main" id="{9F48B3D5-5951-1EAF-26C2-9DE347ABDE92}"/>
              </a:ext>
            </a:extLst>
          </p:cNvPr>
          <p:cNvSpPr/>
          <p:nvPr/>
        </p:nvSpPr>
        <p:spPr>
          <a:xfrm>
            <a:off x="3891516" y="4593265"/>
            <a:ext cx="7506586" cy="1410586"/>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t>You can keep up to date with our results on the DPI website which we update regularly</a:t>
            </a:r>
          </a:p>
        </p:txBody>
      </p:sp>
    </p:spTree>
    <p:extLst>
      <p:ext uri="{BB962C8B-B14F-4D97-AF65-F5344CB8AC3E}">
        <p14:creationId xmlns:p14="http://schemas.microsoft.com/office/powerpoint/2010/main" val="1492671424"/>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DF2F1-5F27-3B70-89DD-3C83C1F30777}"/>
              </a:ext>
            </a:extLst>
          </p:cNvPr>
          <p:cNvSpPr>
            <a:spLocks noGrp="1"/>
          </p:cNvSpPr>
          <p:nvPr>
            <p:ph type="title"/>
          </p:nvPr>
        </p:nvSpPr>
        <p:spPr/>
        <p:txBody>
          <a:bodyPr/>
          <a:lstStyle/>
          <a:p>
            <a:r>
              <a:rPr lang="en-AU"/>
              <a:t>Molecular typing – </a:t>
            </a:r>
            <a:r>
              <a:rPr lang="en-AU" i="1" err="1"/>
              <a:t>Marteilia</a:t>
            </a:r>
            <a:r>
              <a:rPr lang="en-AU" i="1"/>
              <a:t> </a:t>
            </a:r>
            <a:r>
              <a:rPr lang="en-AU"/>
              <a:t>spp.</a:t>
            </a:r>
            <a:endParaRPr lang="en-US"/>
          </a:p>
        </p:txBody>
      </p:sp>
      <p:sp>
        <p:nvSpPr>
          <p:cNvPr id="4" name="Footer Placeholder 3">
            <a:extLst>
              <a:ext uri="{FF2B5EF4-FFF2-40B4-BE49-F238E27FC236}">
                <a16:creationId xmlns:a16="http://schemas.microsoft.com/office/drawing/2014/main" id="{EC80A8B0-176E-64F1-A286-F5C7914F4424}"/>
              </a:ext>
            </a:extLst>
          </p:cNvPr>
          <p:cNvSpPr>
            <a:spLocks noGrp="1"/>
          </p:cNvSpPr>
          <p:nvPr>
            <p:ph type="ftr" sz="quarter" idx="11"/>
          </p:nvPr>
        </p:nvSpPr>
        <p:spPr/>
        <p:txBody>
          <a:bodyPr/>
          <a:lstStyle/>
          <a:p>
            <a:pPr>
              <a:spcAft>
                <a:spcPts val="600"/>
              </a:spcAft>
            </a:pPr>
            <a:r>
              <a:rPr lang="en-US">
                <a:latin typeface="Public Sans SemiBold"/>
              </a:rPr>
              <a:t>What we do (and don't) know about QX in NSW</a:t>
            </a:r>
            <a:endParaRPr lang="en-US"/>
          </a:p>
        </p:txBody>
      </p:sp>
      <p:sp>
        <p:nvSpPr>
          <p:cNvPr id="5" name="Slide Number Placeholder 4">
            <a:extLst>
              <a:ext uri="{FF2B5EF4-FFF2-40B4-BE49-F238E27FC236}">
                <a16:creationId xmlns:a16="http://schemas.microsoft.com/office/drawing/2014/main" id="{59E000CA-09B5-2199-F0C7-D0FDC60729BE}"/>
              </a:ext>
            </a:extLst>
          </p:cNvPr>
          <p:cNvSpPr>
            <a:spLocks noGrp="1"/>
          </p:cNvSpPr>
          <p:nvPr>
            <p:ph type="sldNum" sz="quarter" idx="12"/>
          </p:nvPr>
        </p:nvSpPr>
        <p:spPr/>
        <p:txBody>
          <a:bodyPr/>
          <a:lstStyle/>
          <a:p>
            <a:fld id="{10A01DC5-1685-4615-8240-15192985C6A2}" type="slidenum">
              <a:rPr lang="en-AU" smtClean="0"/>
              <a:t>13</a:t>
            </a:fld>
            <a:endParaRPr lang="en-AU"/>
          </a:p>
        </p:txBody>
      </p:sp>
      <p:sp>
        <p:nvSpPr>
          <p:cNvPr id="6" name="Rectangle: Rounded Corners 5">
            <a:extLst>
              <a:ext uri="{FF2B5EF4-FFF2-40B4-BE49-F238E27FC236}">
                <a16:creationId xmlns:a16="http://schemas.microsoft.com/office/drawing/2014/main" id="{BD707496-DA81-6BAD-988B-401C1630431A}"/>
              </a:ext>
            </a:extLst>
          </p:cNvPr>
          <p:cNvSpPr/>
          <p:nvPr/>
        </p:nvSpPr>
        <p:spPr>
          <a:xfrm>
            <a:off x="596900" y="1600200"/>
            <a:ext cx="4305300" cy="3314700"/>
          </a:xfrm>
          <a:prstGeom prst="roundRect">
            <a:avLst/>
          </a:prstGeom>
          <a:solidFill>
            <a:srgbClr val="004F7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3D8ED999-0139-5209-6238-642EE0C835CC}"/>
              </a:ext>
            </a:extLst>
          </p:cNvPr>
          <p:cNvSpPr/>
          <p:nvPr/>
        </p:nvSpPr>
        <p:spPr>
          <a:xfrm>
            <a:off x="5537200" y="1600200"/>
            <a:ext cx="5981700" cy="3314700"/>
          </a:xfrm>
          <a:prstGeom prst="roundRect">
            <a:avLst/>
          </a:prstGeom>
          <a:solidFill>
            <a:srgbClr val="004F7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4">
            <a:extLst>
              <a:ext uri="{FF2B5EF4-FFF2-40B4-BE49-F238E27FC236}">
                <a16:creationId xmlns:a16="http://schemas.microsoft.com/office/drawing/2014/main" id="{ED257CF2-600C-C970-935C-B87AF01D9C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9231" y="2401845"/>
            <a:ext cx="2124755" cy="188115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5EE89A06-5A8B-CCA2-85E2-6D77E3489D4A}"/>
              </a:ext>
            </a:extLst>
          </p:cNvPr>
          <p:cNvSpPr txBox="1"/>
          <p:nvPr/>
        </p:nvSpPr>
        <p:spPr>
          <a:xfrm>
            <a:off x="767702" y="1783637"/>
            <a:ext cx="4134498" cy="461665"/>
          </a:xfrm>
          <a:prstGeom prst="rect">
            <a:avLst/>
          </a:prstGeom>
          <a:noFill/>
        </p:spPr>
        <p:txBody>
          <a:bodyPr wrap="square" rtlCol="0">
            <a:spAutoFit/>
          </a:bodyPr>
          <a:lstStyle/>
          <a:p>
            <a:r>
              <a:rPr lang="en-US" sz="2400" b="0" i="1" u="none" strike="noStrike">
                <a:solidFill>
                  <a:schemeClr val="bg1"/>
                </a:solidFill>
                <a:effectLst/>
                <a:latin typeface="Public Sans Light" pitchFamily="50" charset="0"/>
              </a:rPr>
              <a:t>M. </a:t>
            </a:r>
            <a:r>
              <a:rPr lang="en-US" sz="2400" b="0" i="1" u="none" strike="noStrike" err="1">
                <a:solidFill>
                  <a:schemeClr val="bg1"/>
                </a:solidFill>
                <a:effectLst/>
                <a:latin typeface="Public Sans Light" pitchFamily="50" charset="0"/>
              </a:rPr>
              <a:t>refringens</a:t>
            </a:r>
            <a:r>
              <a:rPr lang="en-US" sz="2400" b="0" i="0" u="none" strike="noStrike">
                <a:solidFill>
                  <a:schemeClr val="bg1"/>
                </a:solidFill>
                <a:effectLst/>
                <a:latin typeface="Public Sans Light" pitchFamily="50" charset="0"/>
              </a:rPr>
              <a:t> -  Flat oysters </a:t>
            </a:r>
            <a:endParaRPr lang="en-AU" sz="2400">
              <a:solidFill>
                <a:schemeClr val="bg1"/>
              </a:solidFill>
            </a:endParaRPr>
          </a:p>
        </p:txBody>
      </p:sp>
      <p:sp>
        <p:nvSpPr>
          <p:cNvPr id="11" name="TextBox 10">
            <a:extLst>
              <a:ext uri="{FF2B5EF4-FFF2-40B4-BE49-F238E27FC236}">
                <a16:creationId xmlns:a16="http://schemas.microsoft.com/office/drawing/2014/main" id="{D14BC767-44B1-94FB-C3A6-CD92DB6D615F}"/>
              </a:ext>
            </a:extLst>
          </p:cNvPr>
          <p:cNvSpPr txBox="1"/>
          <p:nvPr/>
        </p:nvSpPr>
        <p:spPr>
          <a:xfrm>
            <a:off x="6336651" y="1708536"/>
            <a:ext cx="4920343" cy="461665"/>
          </a:xfrm>
          <a:prstGeom prst="rect">
            <a:avLst/>
          </a:prstGeom>
          <a:noFill/>
        </p:spPr>
        <p:txBody>
          <a:bodyPr wrap="square" lIns="91440" tIns="45720" rIns="91440" bIns="45720" rtlCol="0" anchor="t">
            <a:spAutoFit/>
          </a:bodyPr>
          <a:lstStyle/>
          <a:p>
            <a:r>
              <a:rPr lang="en-US" sz="2400" b="0" i="1" u="none" strike="noStrike">
                <a:solidFill>
                  <a:schemeClr val="bg1"/>
                </a:solidFill>
                <a:effectLst/>
                <a:latin typeface="Public Sans Light"/>
              </a:rPr>
              <a:t>M. </a:t>
            </a:r>
            <a:r>
              <a:rPr lang="en-US" i="1" err="1">
                <a:solidFill>
                  <a:schemeClr val="bg1"/>
                </a:solidFill>
                <a:latin typeface="Public Sans Light"/>
              </a:rPr>
              <a:t>pararefringens</a:t>
            </a:r>
            <a:r>
              <a:rPr lang="en-US" sz="2400">
                <a:solidFill>
                  <a:schemeClr val="bg1"/>
                </a:solidFill>
                <a:latin typeface="Public Sans Light"/>
              </a:rPr>
              <a:t>   -     </a:t>
            </a:r>
            <a:r>
              <a:rPr lang="en-US" sz="2400" b="0" i="0" u="none" strike="noStrike">
                <a:solidFill>
                  <a:schemeClr val="bg1"/>
                </a:solidFill>
                <a:effectLst/>
                <a:latin typeface="Public Sans Light"/>
              </a:rPr>
              <a:t>Mussels</a:t>
            </a:r>
            <a:endParaRPr lang="en-AU" sz="2400">
              <a:solidFill>
                <a:schemeClr val="bg1"/>
              </a:solidFill>
              <a:latin typeface="Public Sans Light"/>
            </a:endParaRPr>
          </a:p>
        </p:txBody>
      </p:sp>
      <p:pic>
        <p:nvPicPr>
          <p:cNvPr id="12" name="Picture 6">
            <a:extLst>
              <a:ext uri="{FF2B5EF4-FFF2-40B4-BE49-F238E27FC236}">
                <a16:creationId xmlns:a16="http://schemas.microsoft.com/office/drawing/2014/main" id="{E39D48FF-72CE-40F3-B2F5-8C6910614A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623548"/>
            <a:ext cx="2028920" cy="146921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a:extLst>
              <a:ext uri="{FF2B5EF4-FFF2-40B4-BE49-F238E27FC236}">
                <a16:creationId xmlns:a16="http://schemas.microsoft.com/office/drawing/2014/main" id="{2A064877-AAE7-8937-0CA3-2C8768DECF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56963" y="2633393"/>
            <a:ext cx="2134971" cy="141392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F1BF3D96-6565-E718-0879-2B0661BE13E3}"/>
              </a:ext>
            </a:extLst>
          </p:cNvPr>
          <p:cNvSpPr txBox="1"/>
          <p:nvPr/>
        </p:nvSpPr>
        <p:spPr>
          <a:xfrm>
            <a:off x="6619581" y="4099262"/>
            <a:ext cx="1050181" cy="307777"/>
          </a:xfrm>
          <a:prstGeom prst="rect">
            <a:avLst/>
          </a:prstGeom>
          <a:noFill/>
        </p:spPr>
        <p:txBody>
          <a:bodyPr wrap="square" rtlCol="0">
            <a:spAutoFit/>
          </a:bodyPr>
          <a:lstStyle/>
          <a:p>
            <a:r>
              <a:rPr lang="en-AU" sz="1400">
                <a:solidFill>
                  <a:schemeClr val="bg1"/>
                </a:solidFill>
              </a:rPr>
              <a:t>Healthy</a:t>
            </a:r>
          </a:p>
        </p:txBody>
      </p:sp>
      <p:sp>
        <p:nvSpPr>
          <p:cNvPr id="15" name="TextBox 14">
            <a:extLst>
              <a:ext uri="{FF2B5EF4-FFF2-40B4-BE49-F238E27FC236}">
                <a16:creationId xmlns:a16="http://schemas.microsoft.com/office/drawing/2014/main" id="{CD321D70-97F8-D757-DAB5-A5233959801C}"/>
              </a:ext>
            </a:extLst>
          </p:cNvPr>
          <p:cNvSpPr txBox="1"/>
          <p:nvPr/>
        </p:nvSpPr>
        <p:spPr>
          <a:xfrm>
            <a:off x="9452976" y="4080022"/>
            <a:ext cx="1050181" cy="307777"/>
          </a:xfrm>
          <a:prstGeom prst="rect">
            <a:avLst/>
          </a:prstGeom>
          <a:noFill/>
        </p:spPr>
        <p:txBody>
          <a:bodyPr wrap="square" rtlCol="0">
            <a:spAutoFit/>
          </a:bodyPr>
          <a:lstStyle/>
          <a:p>
            <a:r>
              <a:rPr lang="en-AU" sz="1400">
                <a:solidFill>
                  <a:schemeClr val="bg1"/>
                </a:solidFill>
              </a:rPr>
              <a:t>Sick</a:t>
            </a:r>
          </a:p>
        </p:txBody>
      </p:sp>
      <p:sp>
        <p:nvSpPr>
          <p:cNvPr id="16" name="TextBox 15">
            <a:extLst>
              <a:ext uri="{FF2B5EF4-FFF2-40B4-BE49-F238E27FC236}">
                <a16:creationId xmlns:a16="http://schemas.microsoft.com/office/drawing/2014/main" id="{5570A814-98E5-824B-2D6D-DD9B8FB392DB}"/>
              </a:ext>
            </a:extLst>
          </p:cNvPr>
          <p:cNvSpPr txBox="1"/>
          <p:nvPr/>
        </p:nvSpPr>
        <p:spPr>
          <a:xfrm>
            <a:off x="5840963" y="4420503"/>
            <a:ext cx="5293567" cy="769441"/>
          </a:xfrm>
          <a:prstGeom prst="rect">
            <a:avLst/>
          </a:prstGeom>
          <a:noFill/>
        </p:spPr>
        <p:txBody>
          <a:bodyPr wrap="square" rtlCol="0">
            <a:spAutoFit/>
          </a:bodyPr>
          <a:lstStyle/>
          <a:p>
            <a:r>
              <a:rPr lang="en-US" sz="1000" b="0" i="0" u="none" strike="noStrike">
                <a:solidFill>
                  <a:schemeClr val="bg1"/>
                </a:solidFill>
                <a:effectLst/>
                <a:latin typeface="Public Sans Light" pitchFamily="50" charset="0"/>
              </a:rPr>
              <a:t>Image source: Anders </a:t>
            </a:r>
            <a:r>
              <a:rPr lang="en-US" sz="1000" b="0" i="0" u="none" strike="noStrike" err="1">
                <a:solidFill>
                  <a:schemeClr val="bg1"/>
                </a:solidFill>
                <a:effectLst/>
                <a:latin typeface="Public Sans Light" pitchFamily="50" charset="0"/>
              </a:rPr>
              <a:t>Alfjordan</a:t>
            </a:r>
            <a:r>
              <a:rPr lang="en-US" sz="1000" b="0" i="0" u="none" strike="noStrike">
                <a:solidFill>
                  <a:schemeClr val="bg1"/>
                </a:solidFill>
                <a:effectLst/>
                <a:latin typeface="Public Sans Light" pitchFamily="50" charset="0"/>
              </a:rPr>
              <a:t>. https://www.mpi.govt.nz/biosecurity/pests-and-diseases-not-in-new-zealand/ocean-pests-and-diseases-not-in-nz/marteiliosis/</a:t>
            </a:r>
            <a:r>
              <a:rPr lang="en-US" sz="1000" b="0" i="0">
                <a:solidFill>
                  <a:schemeClr val="bg1"/>
                </a:solidFill>
                <a:effectLst/>
                <a:latin typeface="Public Sans Light" pitchFamily="50" charset="0"/>
              </a:rPr>
              <a:t>​</a:t>
            </a:r>
            <a:br>
              <a:rPr lang="en-US" sz="1800" b="0" i="0">
                <a:solidFill>
                  <a:srgbClr val="000000"/>
                </a:solidFill>
                <a:effectLst/>
                <a:highlight>
                  <a:srgbClr val="F5F5F5"/>
                </a:highlight>
                <a:latin typeface="Public Sans Light" pitchFamily="50" charset="0"/>
              </a:rPr>
            </a:br>
            <a:endParaRPr lang="en-AU"/>
          </a:p>
        </p:txBody>
      </p:sp>
      <p:sp>
        <p:nvSpPr>
          <p:cNvPr id="17" name="TextBox 16">
            <a:extLst>
              <a:ext uri="{FF2B5EF4-FFF2-40B4-BE49-F238E27FC236}">
                <a16:creationId xmlns:a16="http://schemas.microsoft.com/office/drawing/2014/main" id="{B549C67C-DA28-EF06-32D2-3329FA9EE98A}"/>
              </a:ext>
            </a:extLst>
          </p:cNvPr>
          <p:cNvSpPr txBox="1"/>
          <p:nvPr/>
        </p:nvSpPr>
        <p:spPr>
          <a:xfrm>
            <a:off x="997339" y="4456155"/>
            <a:ext cx="3360575" cy="400110"/>
          </a:xfrm>
          <a:prstGeom prst="rect">
            <a:avLst/>
          </a:prstGeom>
          <a:noFill/>
        </p:spPr>
        <p:txBody>
          <a:bodyPr wrap="square" rtlCol="0">
            <a:spAutoFit/>
          </a:bodyPr>
          <a:lstStyle/>
          <a:p>
            <a:r>
              <a:rPr lang="en-AU" sz="1000">
                <a:solidFill>
                  <a:schemeClr val="bg1"/>
                </a:solidFill>
                <a:latin typeface="Public Sans Light" pitchFamily="50" charset="0"/>
              </a:rPr>
              <a:t>Image source: French Research Institute for Exploitation of the Sea-IFREMER​</a:t>
            </a:r>
          </a:p>
        </p:txBody>
      </p:sp>
      <p:sp>
        <p:nvSpPr>
          <p:cNvPr id="18" name="TextBox 17">
            <a:extLst>
              <a:ext uri="{FF2B5EF4-FFF2-40B4-BE49-F238E27FC236}">
                <a16:creationId xmlns:a16="http://schemas.microsoft.com/office/drawing/2014/main" id="{163469F2-C039-17BA-AE19-920C4F62FEB0}"/>
              </a:ext>
            </a:extLst>
          </p:cNvPr>
          <p:cNvSpPr txBox="1"/>
          <p:nvPr/>
        </p:nvSpPr>
        <p:spPr>
          <a:xfrm>
            <a:off x="596900" y="5294475"/>
            <a:ext cx="10873275" cy="707886"/>
          </a:xfrm>
          <a:prstGeom prst="rect">
            <a:avLst/>
          </a:prstGeom>
          <a:noFill/>
        </p:spPr>
        <p:txBody>
          <a:bodyPr wrap="square" rtlCol="0">
            <a:spAutoFit/>
          </a:bodyPr>
          <a:lstStyle/>
          <a:p>
            <a:r>
              <a:rPr lang="en-US" sz="2000"/>
              <a:t>Is a similar situation in NSW a possible explanation for M. '</a:t>
            </a:r>
            <a:r>
              <a:rPr lang="en-US" sz="2000" err="1"/>
              <a:t>sydneyi</a:t>
            </a:r>
            <a:r>
              <a:rPr lang="en-US" sz="2000"/>
              <a:t>' polymerase chain reaction (PCR) positives in earlier studies?</a:t>
            </a:r>
            <a:endParaRPr lang="en-AU" sz="2000"/>
          </a:p>
        </p:txBody>
      </p:sp>
    </p:spTree>
    <p:extLst>
      <p:ext uri="{BB962C8B-B14F-4D97-AF65-F5344CB8AC3E}">
        <p14:creationId xmlns:p14="http://schemas.microsoft.com/office/powerpoint/2010/main" val="3051614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218F821-549C-E8ED-6D91-625AC8F816EF}"/>
              </a:ext>
            </a:extLst>
          </p:cNvPr>
          <p:cNvPicPr>
            <a:picLocks noChangeAspect="1"/>
          </p:cNvPicPr>
          <p:nvPr/>
        </p:nvPicPr>
        <p:blipFill>
          <a:blip r:embed="rId3"/>
          <a:stretch>
            <a:fillRect/>
          </a:stretch>
        </p:blipFill>
        <p:spPr>
          <a:xfrm>
            <a:off x="3713332" y="3664446"/>
            <a:ext cx="5804189" cy="1469448"/>
          </a:xfrm>
          <a:prstGeom prst="rect">
            <a:avLst/>
          </a:prstGeom>
        </p:spPr>
      </p:pic>
      <p:sp>
        <p:nvSpPr>
          <p:cNvPr id="3" name="Content Placeholder 2">
            <a:extLst>
              <a:ext uri="{FF2B5EF4-FFF2-40B4-BE49-F238E27FC236}">
                <a16:creationId xmlns:a16="http://schemas.microsoft.com/office/drawing/2014/main" id="{08002131-3094-A92A-9362-E99C7F31DBF7}"/>
              </a:ext>
            </a:extLst>
          </p:cNvPr>
          <p:cNvSpPr>
            <a:spLocks noGrp="1"/>
          </p:cNvSpPr>
          <p:nvPr>
            <p:ph idx="1"/>
          </p:nvPr>
        </p:nvSpPr>
        <p:spPr>
          <a:xfrm>
            <a:off x="372000" y="1800000"/>
            <a:ext cx="11448000" cy="4351339"/>
          </a:xfrm>
        </p:spPr>
        <p:txBody>
          <a:bodyPr vert="horz" lIns="0" tIns="0" rIns="0" bIns="0" rtlCol="0" anchor="t">
            <a:normAutofit/>
          </a:bodyPr>
          <a:lstStyle/>
          <a:p>
            <a:pPr marL="342900" indent="-342900">
              <a:buFont typeface="Arial"/>
              <a:buChar char="•"/>
            </a:pPr>
            <a:r>
              <a:rPr lang="en-US">
                <a:latin typeface="+mn-lt"/>
              </a:rPr>
              <a:t>Primary objective: </a:t>
            </a:r>
          </a:p>
          <a:p>
            <a:pPr marL="359410" lvl="4" indent="-179705"/>
            <a:r>
              <a:rPr lang="en-US" sz="2000"/>
              <a:t>  Compare sequence from PCR positives from estuaries without QX disease to those with recurring QX</a:t>
            </a:r>
          </a:p>
          <a:p>
            <a:pPr lvl="3" indent="-179705"/>
            <a:r>
              <a:rPr lang="en-US" sz="2000"/>
              <a:t>Secondary objective:</a:t>
            </a:r>
          </a:p>
          <a:p>
            <a:pPr marL="359410" lvl="4" indent="-179705"/>
            <a:r>
              <a:rPr lang="en-US" sz="2000"/>
              <a:t>  Compare sequence data from estuaries with recurrent QX with estuaries with sporadic QX</a:t>
            </a:r>
            <a:endParaRPr lang="en-US"/>
          </a:p>
          <a:p>
            <a:pPr marL="702310" lvl="4" indent="-342900">
              <a:buFont typeface="Arial"/>
              <a:buChar char="•"/>
            </a:pPr>
            <a:endParaRPr lang="en-US" sz="2000"/>
          </a:p>
          <a:p>
            <a:pPr marL="702310" lvl="4" indent="-342900">
              <a:buFont typeface="Arial"/>
              <a:buChar char="•"/>
            </a:pPr>
            <a:endParaRPr lang="en-US" sz="2000"/>
          </a:p>
          <a:p>
            <a:pPr lvl="3" indent="-179705">
              <a:buFont typeface="Arial"/>
              <a:buChar char="•"/>
            </a:pPr>
            <a:r>
              <a:rPr lang="en-US" sz="2000"/>
              <a:t>Design:</a:t>
            </a:r>
          </a:p>
          <a:p>
            <a:pPr marL="359410" lvl="4" indent="-179705"/>
            <a:r>
              <a:rPr lang="en-US" sz="2000"/>
              <a:t>  Sample and test from estuaries without QX from those previously identified as having high  PCR positive prevalence for M. </a:t>
            </a:r>
            <a:r>
              <a:rPr lang="en-US" sz="2000" err="1"/>
              <a:t>sydneyi</a:t>
            </a:r>
            <a:endParaRPr lang="en-US" sz="2000"/>
          </a:p>
          <a:p>
            <a:pPr marL="359410" lvl="4" indent="-179705"/>
            <a:r>
              <a:rPr lang="en-US" sz="2000"/>
              <a:t>  Generate sequence data from samples from different QX affected estuaries archived at EMAI</a:t>
            </a:r>
          </a:p>
          <a:p>
            <a:pPr lvl="3" indent="-179705"/>
            <a:endParaRPr lang="en-US">
              <a:latin typeface="Public Sans Light"/>
            </a:endParaRPr>
          </a:p>
          <a:p>
            <a:endParaRPr lang="en-US"/>
          </a:p>
        </p:txBody>
      </p:sp>
      <p:sp>
        <p:nvSpPr>
          <p:cNvPr id="2" name="Title 1">
            <a:extLst>
              <a:ext uri="{FF2B5EF4-FFF2-40B4-BE49-F238E27FC236}">
                <a16:creationId xmlns:a16="http://schemas.microsoft.com/office/drawing/2014/main" id="{2B04DEA0-D3E3-A39D-01DB-3F895E41E2F8}"/>
              </a:ext>
            </a:extLst>
          </p:cNvPr>
          <p:cNvSpPr>
            <a:spLocks noGrp="1"/>
          </p:cNvSpPr>
          <p:nvPr>
            <p:ph type="title"/>
          </p:nvPr>
        </p:nvSpPr>
        <p:spPr/>
        <p:txBody>
          <a:bodyPr/>
          <a:lstStyle/>
          <a:p>
            <a:r>
              <a:rPr lang="en-US"/>
              <a:t>Molecular typing: objectives and design</a:t>
            </a:r>
          </a:p>
        </p:txBody>
      </p:sp>
      <p:sp>
        <p:nvSpPr>
          <p:cNvPr id="4" name="Footer Placeholder 3">
            <a:extLst>
              <a:ext uri="{FF2B5EF4-FFF2-40B4-BE49-F238E27FC236}">
                <a16:creationId xmlns:a16="http://schemas.microsoft.com/office/drawing/2014/main" id="{2041C555-6209-6B39-4143-D918BB224556}"/>
              </a:ext>
            </a:extLst>
          </p:cNvPr>
          <p:cNvSpPr>
            <a:spLocks noGrp="1"/>
          </p:cNvSpPr>
          <p:nvPr>
            <p:ph type="ftr" sz="quarter" idx="11"/>
          </p:nvPr>
        </p:nvSpPr>
        <p:spPr/>
        <p:txBody>
          <a:bodyPr/>
          <a:lstStyle/>
          <a:p>
            <a:r>
              <a:rPr lang="en-US">
                <a:latin typeface="Public Sans SemiBold"/>
              </a:rPr>
              <a:t>What we do (and don't) know about QX in NSW</a:t>
            </a:r>
            <a:endParaRPr lang="en-US"/>
          </a:p>
          <a:p>
            <a:endParaRPr lang="en-AU"/>
          </a:p>
        </p:txBody>
      </p:sp>
      <p:sp>
        <p:nvSpPr>
          <p:cNvPr id="5" name="Slide Number Placeholder 4">
            <a:extLst>
              <a:ext uri="{FF2B5EF4-FFF2-40B4-BE49-F238E27FC236}">
                <a16:creationId xmlns:a16="http://schemas.microsoft.com/office/drawing/2014/main" id="{4788AD48-AEB8-5E89-244A-76BB08F387AA}"/>
              </a:ext>
            </a:extLst>
          </p:cNvPr>
          <p:cNvSpPr>
            <a:spLocks noGrp="1"/>
          </p:cNvSpPr>
          <p:nvPr>
            <p:ph type="sldNum" sz="quarter" idx="12"/>
          </p:nvPr>
        </p:nvSpPr>
        <p:spPr/>
        <p:txBody>
          <a:bodyPr/>
          <a:lstStyle/>
          <a:p>
            <a:fld id="{10A01DC5-1685-4615-8240-15192985C6A2}" type="slidenum">
              <a:rPr lang="en-AU" smtClean="0"/>
              <a:t>14</a:t>
            </a:fld>
            <a:endParaRPr lang="en-AU"/>
          </a:p>
        </p:txBody>
      </p:sp>
    </p:spTree>
    <p:extLst>
      <p:ext uri="{BB962C8B-B14F-4D97-AF65-F5344CB8AC3E}">
        <p14:creationId xmlns:p14="http://schemas.microsoft.com/office/powerpoint/2010/main" val="621319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10D7B-600C-09FB-215F-02F1EE002D39}"/>
              </a:ext>
            </a:extLst>
          </p:cNvPr>
          <p:cNvSpPr>
            <a:spLocks noGrp="1"/>
          </p:cNvSpPr>
          <p:nvPr>
            <p:ph type="title"/>
          </p:nvPr>
        </p:nvSpPr>
        <p:spPr/>
        <p:txBody>
          <a:bodyPr/>
          <a:lstStyle/>
          <a:p>
            <a:r>
              <a:rPr lang="en-US"/>
              <a:t>Molecular typing: results to date</a:t>
            </a:r>
          </a:p>
        </p:txBody>
      </p:sp>
      <p:sp>
        <p:nvSpPr>
          <p:cNvPr id="4" name="Footer Placeholder 3">
            <a:extLst>
              <a:ext uri="{FF2B5EF4-FFF2-40B4-BE49-F238E27FC236}">
                <a16:creationId xmlns:a16="http://schemas.microsoft.com/office/drawing/2014/main" id="{5F4D2F5F-4A5A-BD08-FF25-89F3FD745F68}"/>
              </a:ext>
            </a:extLst>
          </p:cNvPr>
          <p:cNvSpPr>
            <a:spLocks noGrp="1"/>
          </p:cNvSpPr>
          <p:nvPr>
            <p:ph type="ftr" sz="quarter" idx="11"/>
          </p:nvPr>
        </p:nvSpPr>
        <p:spPr/>
        <p:txBody>
          <a:bodyPr/>
          <a:lstStyle/>
          <a:p>
            <a:r>
              <a:rPr lang="en-US">
                <a:latin typeface="Public Sans SemiBold"/>
              </a:rPr>
              <a:t>What we do (and don't) know about QX in NSW</a:t>
            </a:r>
            <a:endParaRPr lang="en-US"/>
          </a:p>
        </p:txBody>
      </p:sp>
      <p:sp>
        <p:nvSpPr>
          <p:cNvPr id="5" name="Slide Number Placeholder 4">
            <a:extLst>
              <a:ext uri="{FF2B5EF4-FFF2-40B4-BE49-F238E27FC236}">
                <a16:creationId xmlns:a16="http://schemas.microsoft.com/office/drawing/2014/main" id="{912E7BBB-C43A-19E5-E662-41C86B09452E}"/>
              </a:ext>
            </a:extLst>
          </p:cNvPr>
          <p:cNvSpPr>
            <a:spLocks noGrp="1"/>
          </p:cNvSpPr>
          <p:nvPr>
            <p:ph type="sldNum" sz="quarter" idx="12"/>
          </p:nvPr>
        </p:nvSpPr>
        <p:spPr/>
        <p:txBody>
          <a:bodyPr/>
          <a:lstStyle/>
          <a:p>
            <a:fld id="{10A01DC5-1685-4615-8240-15192985C6A2}" type="slidenum">
              <a:rPr lang="en-AU" smtClean="0"/>
              <a:t>15</a:t>
            </a:fld>
            <a:endParaRPr lang="en-AU"/>
          </a:p>
        </p:txBody>
      </p:sp>
      <p:sp>
        <p:nvSpPr>
          <p:cNvPr id="9" name="Content Placeholder 8">
            <a:extLst>
              <a:ext uri="{FF2B5EF4-FFF2-40B4-BE49-F238E27FC236}">
                <a16:creationId xmlns:a16="http://schemas.microsoft.com/office/drawing/2014/main" id="{C3374C73-C232-8374-E1FA-F4F78944CC9E}"/>
              </a:ext>
            </a:extLst>
          </p:cNvPr>
          <p:cNvSpPr>
            <a:spLocks noGrp="1"/>
          </p:cNvSpPr>
          <p:nvPr>
            <p:ph idx="1"/>
          </p:nvPr>
        </p:nvSpPr>
        <p:spPr>
          <a:xfrm>
            <a:off x="360000" y="1642115"/>
            <a:ext cx="5959122" cy="392657"/>
          </a:xfrm>
        </p:spPr>
        <p:txBody>
          <a:bodyPr vert="horz" lIns="0" tIns="0" rIns="0" bIns="0" rtlCol="0" anchor="t">
            <a:normAutofit/>
          </a:bodyPr>
          <a:lstStyle/>
          <a:p>
            <a:r>
              <a:rPr lang="en-US"/>
              <a:t>Wild &amp; Cultivated Sydney Rock Oyster sampling</a:t>
            </a:r>
          </a:p>
        </p:txBody>
      </p:sp>
      <p:graphicFrame>
        <p:nvGraphicFramePr>
          <p:cNvPr id="11" name="Table 10">
            <a:extLst>
              <a:ext uri="{FF2B5EF4-FFF2-40B4-BE49-F238E27FC236}">
                <a16:creationId xmlns:a16="http://schemas.microsoft.com/office/drawing/2014/main" id="{77C96D6A-6CC2-54A5-45D0-BE9EF3332932}"/>
              </a:ext>
            </a:extLst>
          </p:cNvPr>
          <p:cNvGraphicFramePr>
            <a:graphicFrameLocks noGrp="1"/>
          </p:cNvGraphicFramePr>
          <p:nvPr>
            <p:extLst>
              <p:ext uri="{D42A27DB-BD31-4B8C-83A1-F6EECF244321}">
                <p14:modId xmlns:p14="http://schemas.microsoft.com/office/powerpoint/2010/main" val="901756920"/>
              </p:ext>
            </p:extLst>
          </p:nvPr>
        </p:nvGraphicFramePr>
        <p:xfrm>
          <a:off x="2025650" y="2192657"/>
          <a:ext cx="8140700" cy="1854200"/>
        </p:xfrm>
        <a:graphic>
          <a:graphicData uri="http://schemas.openxmlformats.org/drawingml/2006/table">
            <a:tbl>
              <a:tblPr firstRow="1" bandRow="1">
                <a:tableStyleId>{69012ECD-51FC-41F1-AA8D-1B2483CD663E}</a:tableStyleId>
              </a:tblPr>
              <a:tblGrid>
                <a:gridCol w="2044700">
                  <a:extLst>
                    <a:ext uri="{9D8B030D-6E8A-4147-A177-3AD203B41FA5}">
                      <a16:colId xmlns:a16="http://schemas.microsoft.com/office/drawing/2014/main" val="2265388643"/>
                    </a:ext>
                  </a:extLst>
                </a:gridCol>
                <a:gridCol w="2032000">
                  <a:extLst>
                    <a:ext uri="{9D8B030D-6E8A-4147-A177-3AD203B41FA5}">
                      <a16:colId xmlns:a16="http://schemas.microsoft.com/office/drawing/2014/main" val="1306086319"/>
                    </a:ext>
                  </a:extLst>
                </a:gridCol>
                <a:gridCol w="2032000">
                  <a:extLst>
                    <a:ext uri="{9D8B030D-6E8A-4147-A177-3AD203B41FA5}">
                      <a16:colId xmlns:a16="http://schemas.microsoft.com/office/drawing/2014/main" val="1378680087"/>
                    </a:ext>
                  </a:extLst>
                </a:gridCol>
                <a:gridCol w="2032000">
                  <a:extLst>
                    <a:ext uri="{9D8B030D-6E8A-4147-A177-3AD203B41FA5}">
                      <a16:colId xmlns:a16="http://schemas.microsoft.com/office/drawing/2014/main" val="2502370518"/>
                    </a:ext>
                  </a:extLst>
                </a:gridCol>
              </a:tblGrid>
              <a:tr h="370840">
                <a:tc>
                  <a:txBody>
                    <a:bodyPr/>
                    <a:lstStyle/>
                    <a:p>
                      <a:pPr marL="0" algn="l" rtl="0" eaLnBrk="1" latinLnBrk="0" hangingPunct="1">
                        <a:spcBef>
                          <a:spcPts val="0"/>
                        </a:spcBef>
                        <a:spcAft>
                          <a:spcPts val="0"/>
                        </a:spcAft>
                      </a:pPr>
                      <a:endParaRPr lang="en-AU" sz="2000">
                        <a:effectLst/>
                      </a:endParaRPr>
                    </a:p>
                  </a:txBody>
                  <a:tcPr marL="0" marR="0" marT="0" marB="0" anchor="ctr">
                    <a:lnR w="12700" cap="flat" cmpd="sng" algn="ctr">
                      <a:solidFill>
                        <a:schemeClr val="accent1"/>
                      </a:solidFill>
                      <a:prstDash val="solid"/>
                      <a:round/>
                      <a:headEnd type="none" w="med" len="med"/>
                      <a:tailEnd type="none" w="med" len="med"/>
                    </a:lnR>
                  </a:tcPr>
                </a:tc>
                <a:tc>
                  <a:txBody>
                    <a:bodyPr/>
                    <a:lstStyle/>
                    <a:p>
                      <a:pPr marL="0" algn="ctr" rtl="0" eaLnBrk="1" latinLnBrk="0" hangingPunct="1">
                        <a:spcBef>
                          <a:spcPts val="0"/>
                        </a:spcBef>
                        <a:spcAft>
                          <a:spcPts val="0"/>
                        </a:spcAft>
                      </a:pPr>
                      <a:r>
                        <a:rPr lang="en-AU" sz="2000" b="1" kern="1200">
                          <a:solidFill>
                            <a:srgbClr val="FFFFFF"/>
                          </a:solidFill>
                          <a:effectLst/>
                        </a:rPr>
                        <a:t>2023</a:t>
                      </a:r>
                      <a:endParaRPr lang="en-AU" sz="2000">
                        <a:effectLst/>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marL="0" algn="ctr" rtl="0" eaLnBrk="1" latinLnBrk="0" hangingPunct="1">
                        <a:spcBef>
                          <a:spcPts val="0"/>
                        </a:spcBef>
                        <a:spcAft>
                          <a:spcPts val="0"/>
                        </a:spcAft>
                      </a:pPr>
                      <a:r>
                        <a:rPr lang="en-AU" sz="2000" b="1" kern="1200">
                          <a:solidFill>
                            <a:srgbClr val="FFFFFF"/>
                          </a:solidFill>
                          <a:effectLst/>
                        </a:rPr>
                        <a:t>2024</a:t>
                      </a:r>
                      <a:endParaRPr lang="en-AU" sz="2000">
                        <a:effectLst/>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marL="0" algn="ctr" rtl="0" eaLnBrk="1" latinLnBrk="0" hangingPunct="1">
                        <a:spcBef>
                          <a:spcPts val="0"/>
                        </a:spcBef>
                        <a:spcAft>
                          <a:spcPts val="0"/>
                        </a:spcAft>
                      </a:pPr>
                      <a:r>
                        <a:rPr lang="en-AU" sz="2000" b="1" kern="1200">
                          <a:solidFill>
                            <a:srgbClr val="FFFFFF"/>
                          </a:solidFill>
                          <a:effectLst/>
                        </a:rPr>
                        <a:t>TOTAL</a:t>
                      </a:r>
                      <a:endParaRPr lang="en-AU" sz="2000">
                        <a:effectLst/>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2615750270"/>
                  </a:ext>
                </a:extLst>
              </a:tr>
              <a:tr h="370840">
                <a:tc>
                  <a:txBody>
                    <a:bodyPr/>
                    <a:lstStyle/>
                    <a:p>
                      <a:pPr marL="0" algn="ctr" rtl="0" eaLnBrk="1" latinLnBrk="0" hangingPunct="1">
                        <a:spcBef>
                          <a:spcPts val="0"/>
                        </a:spcBef>
                        <a:spcAft>
                          <a:spcPts val="0"/>
                        </a:spcAft>
                      </a:pPr>
                      <a:r>
                        <a:rPr lang="en-AU" sz="2000" kern="1200">
                          <a:solidFill>
                            <a:srgbClr val="000000"/>
                          </a:solidFill>
                          <a:effectLst/>
                        </a:rPr>
                        <a:t>Wallis Lake</a:t>
                      </a:r>
                      <a:endParaRPr lang="en-AU" sz="2000">
                        <a:effectLst/>
                      </a:endParaRPr>
                    </a:p>
                  </a:txBody>
                  <a:tcPr marL="0" marR="0" marT="0" marB="0" anchor="ctr">
                    <a:lnR w="12700" cap="flat" cmpd="sng" algn="ctr">
                      <a:solidFill>
                        <a:schemeClr val="accent1"/>
                      </a:solidFill>
                      <a:prstDash val="solid"/>
                      <a:round/>
                      <a:headEnd type="none" w="med" len="med"/>
                      <a:tailEnd type="none" w="med" len="med"/>
                    </a:lnR>
                  </a:tcPr>
                </a:tc>
                <a:tc>
                  <a:txBody>
                    <a:bodyPr/>
                    <a:lstStyle/>
                    <a:p>
                      <a:pPr marL="0" marR="0" indent="0" algn="ctr" rtl="0" eaLnBrk="1" fontAlgn="auto" latinLnBrk="0" hangingPunct="1">
                        <a:spcBef>
                          <a:spcPts val="0"/>
                        </a:spcBef>
                        <a:spcAft>
                          <a:spcPts val="0"/>
                        </a:spcAft>
                      </a:pPr>
                      <a:r>
                        <a:rPr lang="en-AU" sz="2000" kern="1200">
                          <a:solidFill>
                            <a:srgbClr val="000000"/>
                          </a:solidFill>
                          <a:effectLst/>
                        </a:rPr>
                        <a:t>150</a:t>
                      </a:r>
                      <a:endParaRPr lang="en-AU" sz="2000">
                        <a:effectLst/>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marL="0" algn="ctr" rtl="0" eaLnBrk="1" latinLnBrk="0" hangingPunct="1">
                        <a:spcBef>
                          <a:spcPts val="0"/>
                        </a:spcBef>
                        <a:spcAft>
                          <a:spcPts val="0"/>
                        </a:spcAft>
                      </a:pPr>
                      <a:r>
                        <a:rPr lang="en-AU" sz="2000" kern="1200">
                          <a:solidFill>
                            <a:srgbClr val="000000"/>
                          </a:solidFill>
                          <a:effectLst/>
                        </a:rPr>
                        <a:t>250</a:t>
                      </a:r>
                      <a:endParaRPr lang="en-AU" sz="2000">
                        <a:effectLst/>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marL="0" algn="ctr" rtl="0" eaLnBrk="1" latinLnBrk="0" hangingPunct="1">
                        <a:spcBef>
                          <a:spcPts val="0"/>
                        </a:spcBef>
                        <a:spcAft>
                          <a:spcPts val="0"/>
                        </a:spcAft>
                      </a:pPr>
                      <a:r>
                        <a:rPr lang="en-AU" sz="2000" kern="1200">
                          <a:solidFill>
                            <a:srgbClr val="000000"/>
                          </a:solidFill>
                          <a:effectLst/>
                        </a:rPr>
                        <a:t>400</a:t>
                      </a:r>
                      <a:endParaRPr lang="en-AU" sz="2000">
                        <a:effectLst/>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3602151392"/>
                  </a:ext>
                </a:extLst>
              </a:tr>
              <a:tr h="370840">
                <a:tc>
                  <a:txBody>
                    <a:bodyPr/>
                    <a:lstStyle/>
                    <a:p>
                      <a:pPr marL="0" algn="ctr" rtl="0" eaLnBrk="1" latinLnBrk="0" hangingPunct="1">
                        <a:spcBef>
                          <a:spcPts val="0"/>
                        </a:spcBef>
                        <a:spcAft>
                          <a:spcPts val="0"/>
                        </a:spcAft>
                      </a:pPr>
                      <a:r>
                        <a:rPr lang="en-AU" sz="2000" kern="1200" err="1">
                          <a:solidFill>
                            <a:srgbClr val="000000"/>
                          </a:solidFill>
                          <a:effectLst/>
                        </a:rPr>
                        <a:t>Wagonga</a:t>
                      </a:r>
                      <a:r>
                        <a:rPr lang="en-AU" sz="2000" kern="1200">
                          <a:solidFill>
                            <a:srgbClr val="000000"/>
                          </a:solidFill>
                          <a:effectLst/>
                        </a:rPr>
                        <a:t> Inlet</a:t>
                      </a:r>
                      <a:endParaRPr lang="en-AU" sz="2000">
                        <a:effectLst/>
                      </a:endParaRPr>
                    </a:p>
                  </a:txBody>
                  <a:tcPr marL="0" marR="0" marT="0" marB="0" anchor="ctr">
                    <a:lnR w="12700" cap="flat" cmpd="sng" algn="ctr">
                      <a:solidFill>
                        <a:schemeClr val="accent1"/>
                      </a:solidFill>
                      <a:prstDash val="solid"/>
                      <a:round/>
                      <a:headEnd type="none" w="med" len="med"/>
                      <a:tailEnd type="none" w="med" len="med"/>
                    </a:lnR>
                  </a:tcPr>
                </a:tc>
                <a:tc>
                  <a:txBody>
                    <a:bodyPr/>
                    <a:lstStyle/>
                    <a:p>
                      <a:pPr marL="0" algn="ctr" rtl="0" eaLnBrk="1" latinLnBrk="0" hangingPunct="1">
                        <a:spcBef>
                          <a:spcPts val="0"/>
                        </a:spcBef>
                        <a:spcAft>
                          <a:spcPts val="0"/>
                        </a:spcAft>
                      </a:pPr>
                      <a:r>
                        <a:rPr lang="en-AU" sz="2000">
                          <a:effectLst/>
                        </a:rPr>
                        <a:t>-</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marL="0" algn="ctr" rtl="0" eaLnBrk="1" latinLnBrk="0" hangingPunct="1">
                        <a:spcBef>
                          <a:spcPts val="0"/>
                        </a:spcBef>
                        <a:spcAft>
                          <a:spcPts val="0"/>
                        </a:spcAft>
                      </a:pPr>
                      <a:r>
                        <a:rPr lang="en-AU" sz="2000" kern="1200">
                          <a:solidFill>
                            <a:srgbClr val="000000"/>
                          </a:solidFill>
                          <a:effectLst/>
                        </a:rPr>
                        <a:t>250</a:t>
                      </a:r>
                      <a:endParaRPr lang="en-AU" sz="2000">
                        <a:effectLst/>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marL="0" algn="ctr" rtl="0" eaLnBrk="1" latinLnBrk="0" hangingPunct="1">
                        <a:spcBef>
                          <a:spcPts val="0"/>
                        </a:spcBef>
                        <a:spcAft>
                          <a:spcPts val="0"/>
                        </a:spcAft>
                      </a:pPr>
                      <a:r>
                        <a:rPr lang="en-AU" sz="2000" kern="1200">
                          <a:solidFill>
                            <a:srgbClr val="000000"/>
                          </a:solidFill>
                          <a:effectLst/>
                        </a:rPr>
                        <a:t>250</a:t>
                      </a:r>
                      <a:endParaRPr lang="en-AU" sz="2000">
                        <a:effectLst/>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3906249704"/>
                  </a:ext>
                </a:extLst>
              </a:tr>
              <a:tr h="370840">
                <a:tc>
                  <a:txBody>
                    <a:bodyPr/>
                    <a:lstStyle/>
                    <a:p>
                      <a:pPr marL="0" algn="ctr" rtl="0" eaLnBrk="1" latinLnBrk="0" hangingPunct="1">
                        <a:spcBef>
                          <a:spcPts val="0"/>
                        </a:spcBef>
                        <a:spcAft>
                          <a:spcPts val="0"/>
                        </a:spcAft>
                      </a:pPr>
                      <a:r>
                        <a:rPr lang="en-AU" sz="2000" kern="1200">
                          <a:solidFill>
                            <a:srgbClr val="000000"/>
                          </a:solidFill>
                          <a:effectLst/>
                        </a:rPr>
                        <a:t>Tuross Lake</a:t>
                      </a:r>
                      <a:endParaRPr lang="en-AU" sz="2000">
                        <a:effectLst/>
                      </a:endParaRPr>
                    </a:p>
                  </a:txBody>
                  <a:tcPr marL="0" marR="0" marT="0" marB="0" anchor="ctr">
                    <a:lnR w="12700" cap="flat" cmpd="sng" algn="ctr">
                      <a:solidFill>
                        <a:schemeClr val="accent1"/>
                      </a:solidFill>
                      <a:prstDash val="solid"/>
                      <a:round/>
                      <a:headEnd type="none" w="med" len="med"/>
                      <a:tailEnd type="none" w="med" len="med"/>
                    </a:lnR>
                  </a:tcPr>
                </a:tc>
                <a:tc>
                  <a:txBody>
                    <a:bodyPr/>
                    <a:lstStyle/>
                    <a:p>
                      <a:pPr marL="0" lvl="0" algn="ctr">
                        <a:spcBef>
                          <a:spcPts val="0"/>
                        </a:spcBef>
                        <a:spcAft>
                          <a:spcPts val="0"/>
                        </a:spcAft>
                        <a:buNone/>
                      </a:pPr>
                      <a:r>
                        <a:rPr lang="en-AU" sz="2000" b="0" i="0" u="none" strike="noStrike" noProof="0">
                          <a:solidFill>
                            <a:srgbClr val="22272B"/>
                          </a:solidFill>
                          <a:effectLst/>
                          <a:latin typeface="Public Sans Light"/>
                        </a:rPr>
                        <a:t>-</a:t>
                      </a:r>
                      <a:endParaRPr lang="en-US"/>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marL="0" algn="ctr" rtl="0" eaLnBrk="1" latinLnBrk="0" hangingPunct="1">
                        <a:spcBef>
                          <a:spcPts val="0"/>
                        </a:spcBef>
                        <a:spcAft>
                          <a:spcPts val="0"/>
                        </a:spcAft>
                      </a:pPr>
                      <a:r>
                        <a:rPr lang="en-AU" sz="2000" kern="1200">
                          <a:solidFill>
                            <a:srgbClr val="000000"/>
                          </a:solidFill>
                          <a:effectLst/>
                        </a:rPr>
                        <a:t>250</a:t>
                      </a:r>
                      <a:endParaRPr lang="en-AU" sz="2000">
                        <a:effectLst/>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marL="0" algn="ctr" rtl="0" eaLnBrk="1" latinLnBrk="0" hangingPunct="1">
                        <a:spcBef>
                          <a:spcPts val="0"/>
                        </a:spcBef>
                        <a:spcAft>
                          <a:spcPts val="0"/>
                        </a:spcAft>
                      </a:pPr>
                      <a:r>
                        <a:rPr lang="en-AU" sz="2000" kern="1200">
                          <a:solidFill>
                            <a:srgbClr val="000000"/>
                          </a:solidFill>
                          <a:effectLst/>
                        </a:rPr>
                        <a:t>250</a:t>
                      </a:r>
                      <a:endParaRPr lang="en-AU" sz="2000">
                        <a:effectLst/>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2889412069"/>
                  </a:ext>
                </a:extLst>
              </a:tr>
              <a:tr h="370840">
                <a:tc>
                  <a:txBody>
                    <a:bodyPr/>
                    <a:lstStyle/>
                    <a:p>
                      <a:pPr marL="0" algn="ctr" rtl="0" eaLnBrk="1" latinLnBrk="0" hangingPunct="1">
                        <a:spcBef>
                          <a:spcPts val="0"/>
                        </a:spcBef>
                        <a:spcAft>
                          <a:spcPts val="0"/>
                        </a:spcAft>
                      </a:pPr>
                      <a:r>
                        <a:rPr lang="en-AU" sz="2000" b="1" kern="1200">
                          <a:solidFill>
                            <a:srgbClr val="000000"/>
                          </a:solidFill>
                          <a:effectLst/>
                        </a:rPr>
                        <a:t>TOTAL</a:t>
                      </a:r>
                      <a:endParaRPr lang="en-AU" sz="2000" b="1">
                        <a:effectLst/>
                      </a:endParaRPr>
                    </a:p>
                  </a:txBody>
                  <a:tcPr marL="0" marR="0" marT="0" marB="0" anchor="ctr">
                    <a:lnR w="12700" cap="flat" cmpd="sng" algn="ctr">
                      <a:solidFill>
                        <a:schemeClr val="accent1"/>
                      </a:solidFill>
                      <a:prstDash val="solid"/>
                      <a:round/>
                      <a:headEnd type="none" w="med" len="med"/>
                      <a:tailEnd type="none" w="med" len="med"/>
                    </a:lnR>
                    <a:solidFill>
                      <a:schemeClr val="accent5">
                        <a:lumMod val="20000"/>
                        <a:lumOff val="80000"/>
                      </a:schemeClr>
                    </a:solidFill>
                  </a:tcPr>
                </a:tc>
                <a:tc>
                  <a:txBody>
                    <a:bodyPr/>
                    <a:lstStyle/>
                    <a:p>
                      <a:pPr marL="0" algn="ctr" rtl="0" eaLnBrk="1" latinLnBrk="0" hangingPunct="1">
                        <a:spcBef>
                          <a:spcPts val="0"/>
                        </a:spcBef>
                        <a:spcAft>
                          <a:spcPts val="0"/>
                        </a:spcAft>
                      </a:pPr>
                      <a:r>
                        <a:rPr lang="en-AU" sz="2000" kern="1200">
                          <a:solidFill>
                            <a:srgbClr val="000000"/>
                          </a:solidFill>
                          <a:effectLst/>
                        </a:rPr>
                        <a:t>150</a:t>
                      </a:r>
                      <a:endParaRPr lang="en-AU" sz="2000">
                        <a:effectLst/>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5">
                        <a:lumMod val="20000"/>
                        <a:lumOff val="80000"/>
                      </a:schemeClr>
                    </a:solidFill>
                  </a:tcPr>
                </a:tc>
                <a:tc>
                  <a:txBody>
                    <a:bodyPr/>
                    <a:lstStyle/>
                    <a:p>
                      <a:pPr marL="0" algn="ctr" rtl="0" eaLnBrk="1" latinLnBrk="0" hangingPunct="1">
                        <a:spcBef>
                          <a:spcPts val="0"/>
                        </a:spcBef>
                        <a:spcAft>
                          <a:spcPts val="0"/>
                        </a:spcAft>
                      </a:pPr>
                      <a:r>
                        <a:rPr lang="en-AU" sz="2000" kern="1200">
                          <a:solidFill>
                            <a:srgbClr val="000000"/>
                          </a:solidFill>
                          <a:effectLst/>
                        </a:rPr>
                        <a:t>750</a:t>
                      </a:r>
                      <a:endParaRPr lang="en-AU" sz="2000">
                        <a:effectLst/>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5">
                        <a:lumMod val="20000"/>
                        <a:lumOff val="80000"/>
                      </a:schemeClr>
                    </a:solidFill>
                  </a:tcPr>
                </a:tc>
                <a:tc>
                  <a:txBody>
                    <a:bodyPr/>
                    <a:lstStyle/>
                    <a:p>
                      <a:pPr marL="0" algn="ctr" rtl="0" eaLnBrk="1" latinLnBrk="0" hangingPunct="1">
                        <a:spcBef>
                          <a:spcPts val="0"/>
                        </a:spcBef>
                        <a:spcAft>
                          <a:spcPts val="0"/>
                        </a:spcAft>
                      </a:pPr>
                      <a:r>
                        <a:rPr lang="en-AU" sz="2000" b="1" kern="1200">
                          <a:solidFill>
                            <a:srgbClr val="000000"/>
                          </a:solidFill>
                          <a:effectLst/>
                        </a:rPr>
                        <a:t>900</a:t>
                      </a:r>
                      <a:endParaRPr lang="en-AU" sz="2000" b="1">
                        <a:effectLst/>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335644889"/>
                  </a:ext>
                </a:extLst>
              </a:tr>
            </a:tbl>
          </a:graphicData>
        </a:graphic>
      </p:graphicFrame>
      <p:sp>
        <p:nvSpPr>
          <p:cNvPr id="8" name="TextBox 7">
            <a:extLst>
              <a:ext uri="{FF2B5EF4-FFF2-40B4-BE49-F238E27FC236}">
                <a16:creationId xmlns:a16="http://schemas.microsoft.com/office/drawing/2014/main" id="{5D7A5B40-E4EE-222D-6655-382B9C7E2E26}"/>
              </a:ext>
            </a:extLst>
          </p:cNvPr>
          <p:cNvSpPr txBox="1"/>
          <p:nvPr/>
        </p:nvSpPr>
        <p:spPr>
          <a:xfrm>
            <a:off x="611358" y="4589144"/>
            <a:ext cx="11066292" cy="1692771"/>
          </a:xfrm>
          <a:prstGeom prst="rect">
            <a:avLst/>
          </a:prstGeom>
          <a:noFill/>
        </p:spPr>
        <p:txBody>
          <a:bodyPr wrap="square" rtlCol="0">
            <a:spAutoFit/>
          </a:bodyPr>
          <a:lstStyle/>
          <a:p>
            <a:pPr marL="342900" indent="-342900">
              <a:buFont typeface="Arial" panose="020B0604020202020204" pitchFamily="34" charset="0"/>
              <a:buChar char="•"/>
            </a:pPr>
            <a:r>
              <a:rPr lang="en-US" sz="2000">
                <a:latin typeface="+mn-lt"/>
              </a:rPr>
              <a:t>No evidence of </a:t>
            </a:r>
            <a:r>
              <a:rPr lang="en-US" sz="2000" i="1">
                <a:latin typeface="+mn-lt"/>
              </a:rPr>
              <a:t>M. </a:t>
            </a:r>
            <a:r>
              <a:rPr lang="en-US" sz="2000" i="1" err="1">
                <a:latin typeface="+mn-lt"/>
              </a:rPr>
              <a:t>sydneyi</a:t>
            </a:r>
            <a:r>
              <a:rPr lang="en-US" sz="2000" i="1">
                <a:latin typeface="+mn-lt"/>
              </a:rPr>
              <a:t> </a:t>
            </a:r>
            <a:r>
              <a:rPr lang="en-US" sz="2000">
                <a:latin typeface="+mn-lt"/>
              </a:rPr>
              <a:t>detected in any of those samples </a:t>
            </a:r>
          </a:p>
          <a:p>
            <a:pPr marL="342900" indent="-342900">
              <a:buFont typeface="Arial" panose="020B0604020202020204" pitchFamily="34" charset="0"/>
              <a:buChar char="•"/>
            </a:pPr>
            <a:endParaRPr lang="en-US" sz="2000">
              <a:latin typeface="+mn-lt"/>
            </a:endParaRPr>
          </a:p>
          <a:p>
            <a:pPr marL="342900" indent="-342900">
              <a:buFont typeface="Arial" panose="020B0604020202020204" pitchFamily="34" charset="0"/>
              <a:buChar char="•"/>
            </a:pPr>
            <a:r>
              <a:rPr lang="en-US" sz="2000">
                <a:latin typeface="+mn-lt"/>
              </a:rPr>
              <a:t>Samples from archival material shows no major sequence data differences – all consistent with a single species</a:t>
            </a:r>
          </a:p>
          <a:p>
            <a:endParaRPr lang="en-AU"/>
          </a:p>
        </p:txBody>
      </p:sp>
    </p:spTree>
    <p:extLst>
      <p:ext uri="{BB962C8B-B14F-4D97-AF65-F5344CB8AC3E}">
        <p14:creationId xmlns:p14="http://schemas.microsoft.com/office/powerpoint/2010/main" val="4184622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6B0DA-34F9-BA96-347C-1FDB9B242F29}"/>
              </a:ext>
            </a:extLst>
          </p:cNvPr>
          <p:cNvSpPr>
            <a:spLocks noGrp="1"/>
          </p:cNvSpPr>
          <p:nvPr>
            <p:ph type="title"/>
          </p:nvPr>
        </p:nvSpPr>
        <p:spPr/>
        <p:txBody>
          <a:bodyPr/>
          <a:lstStyle/>
          <a:p>
            <a:r>
              <a:rPr lang="en-US"/>
              <a:t>Conclusions and significance – what does this all mean and why does it matter?</a:t>
            </a:r>
          </a:p>
        </p:txBody>
      </p:sp>
      <p:sp>
        <p:nvSpPr>
          <p:cNvPr id="3" name="Content Placeholder 2">
            <a:extLst>
              <a:ext uri="{FF2B5EF4-FFF2-40B4-BE49-F238E27FC236}">
                <a16:creationId xmlns:a16="http://schemas.microsoft.com/office/drawing/2014/main" id="{B0F92558-A8F1-9F7C-5539-0CCA5F9FF667}"/>
              </a:ext>
            </a:extLst>
          </p:cNvPr>
          <p:cNvSpPr>
            <a:spLocks noGrp="1"/>
          </p:cNvSpPr>
          <p:nvPr>
            <p:ph idx="1"/>
          </p:nvPr>
        </p:nvSpPr>
        <p:spPr>
          <a:xfrm>
            <a:off x="360000" y="1687574"/>
            <a:ext cx="11448000" cy="4463765"/>
          </a:xfrm>
        </p:spPr>
        <p:txBody>
          <a:bodyPr vert="horz" lIns="0" tIns="0" rIns="0" bIns="0" rtlCol="0" anchor="t">
            <a:normAutofit fontScale="92500" lnSpcReduction="10000"/>
          </a:bodyPr>
          <a:lstStyle/>
          <a:p>
            <a:pPr marL="342900" indent="-342900">
              <a:buFont typeface="Arial" panose="020B0604020202020204" pitchFamily="34" charset="0"/>
              <a:buChar char="•"/>
            </a:pPr>
            <a:r>
              <a:rPr lang="en-US" sz="2200" dirty="0">
                <a:latin typeface="+mn-lt"/>
              </a:rPr>
              <a:t>Window of infection </a:t>
            </a:r>
          </a:p>
          <a:p>
            <a:pPr marL="702900" lvl="4" indent="-342900">
              <a:buFont typeface="Calibri" panose="020B0604020202020204" pitchFamily="34" charset="0"/>
              <a:buChar char="-"/>
            </a:pPr>
            <a:r>
              <a:rPr lang="en-US" sz="2200" dirty="0"/>
              <a:t>Critical minimum temperature for infection seems consistent with previous data from the Hawkesbury</a:t>
            </a:r>
          </a:p>
          <a:p>
            <a:pPr marL="702900" lvl="4" indent="-342900">
              <a:buFont typeface="Calibri" panose="020B0604020202020204" pitchFamily="34" charset="0"/>
              <a:buChar char="-"/>
            </a:pPr>
            <a:r>
              <a:rPr lang="en-US" sz="2200" dirty="0"/>
              <a:t>Potential options for "window farming" to reduce exposure of stock by deploying after window closes</a:t>
            </a:r>
          </a:p>
          <a:p>
            <a:endParaRPr lang="en-US" sz="2200" dirty="0">
              <a:latin typeface="+mn-lt"/>
            </a:endParaRPr>
          </a:p>
          <a:p>
            <a:pPr marL="342900" indent="-342900">
              <a:buFont typeface="Arial" panose="020B0604020202020204" pitchFamily="34" charset="0"/>
              <a:buChar char="•"/>
            </a:pPr>
            <a:r>
              <a:rPr lang="en-US" sz="2200" dirty="0">
                <a:latin typeface="+mn-lt"/>
              </a:rPr>
              <a:t>Identification of potential alternate hosts</a:t>
            </a:r>
          </a:p>
          <a:p>
            <a:pPr marL="702900" lvl="4" indent="-342900">
              <a:buFont typeface="Calibri" panose="020B0604020202020204" pitchFamily="34" charset="0"/>
              <a:buChar char="-"/>
            </a:pPr>
            <a:r>
              <a:rPr lang="en-US" sz="2200" dirty="0"/>
              <a:t>Potential to assist with development of management strategies to further </a:t>
            </a:r>
            <a:r>
              <a:rPr lang="en-US" sz="2200" dirty="0" err="1"/>
              <a:t>minimise</a:t>
            </a:r>
            <a:r>
              <a:rPr lang="en-US" sz="2200" dirty="0"/>
              <a:t> risk </a:t>
            </a:r>
          </a:p>
          <a:p>
            <a:pPr marL="342900" indent="-342900">
              <a:buFont typeface="Arial" panose="020B0604020202020204" pitchFamily="34" charset="0"/>
              <a:buChar char="•"/>
            </a:pPr>
            <a:endParaRPr lang="en-US" sz="2200" dirty="0">
              <a:latin typeface="+mn-lt"/>
            </a:endParaRPr>
          </a:p>
          <a:p>
            <a:pPr marL="342900" indent="-342900">
              <a:buFont typeface="Arial" panose="020B0604020202020204" pitchFamily="34" charset="0"/>
              <a:buChar char="•"/>
            </a:pPr>
            <a:r>
              <a:rPr lang="en-US" sz="2200" dirty="0">
                <a:latin typeface="+mn-lt"/>
              </a:rPr>
              <a:t>Regulatory implications?</a:t>
            </a:r>
          </a:p>
          <a:p>
            <a:pPr marL="702900" lvl="4" indent="-342900">
              <a:buFont typeface="Calibri" panose="020B0604020202020204" pitchFamily="34" charset="0"/>
              <a:buChar char="-"/>
            </a:pPr>
            <a:r>
              <a:rPr lang="en-US" sz="2200" dirty="0"/>
              <a:t>Widespread single pathogen found across all NSW estuaries vs</a:t>
            </a:r>
          </a:p>
          <a:p>
            <a:pPr marL="702900" lvl="4" indent="-342900">
              <a:buFont typeface="Calibri" panose="020B0604020202020204" pitchFamily="34" charset="0"/>
              <a:buChar char="-"/>
            </a:pPr>
            <a:r>
              <a:rPr lang="en-US" sz="2200" dirty="0"/>
              <a:t>Pathogen only found where QX is detected</a:t>
            </a:r>
          </a:p>
          <a:p>
            <a:pPr marL="342900" indent="-342900">
              <a:buFont typeface="Calibri" panose="020B0604020202020204" pitchFamily="34" charset="0"/>
              <a:buChar char="-"/>
            </a:pPr>
            <a:endParaRPr lang="en-US" dirty="0"/>
          </a:p>
          <a:p>
            <a:endParaRPr lang="en-US" dirty="0"/>
          </a:p>
          <a:p>
            <a:endParaRPr lang="en-US" dirty="0"/>
          </a:p>
        </p:txBody>
      </p:sp>
      <p:sp>
        <p:nvSpPr>
          <p:cNvPr id="4" name="Footer Placeholder 3">
            <a:extLst>
              <a:ext uri="{FF2B5EF4-FFF2-40B4-BE49-F238E27FC236}">
                <a16:creationId xmlns:a16="http://schemas.microsoft.com/office/drawing/2014/main" id="{526580B4-9448-8B53-A738-A3E0E841BE0F}"/>
              </a:ext>
            </a:extLst>
          </p:cNvPr>
          <p:cNvSpPr>
            <a:spLocks noGrp="1"/>
          </p:cNvSpPr>
          <p:nvPr>
            <p:ph type="ftr" sz="quarter" idx="11"/>
          </p:nvPr>
        </p:nvSpPr>
        <p:spPr/>
        <p:txBody>
          <a:bodyPr/>
          <a:lstStyle/>
          <a:p>
            <a:r>
              <a:rPr lang="en-US"/>
              <a:t>Descriptor</a:t>
            </a:r>
            <a:endParaRPr lang="en-AU"/>
          </a:p>
        </p:txBody>
      </p:sp>
      <p:sp>
        <p:nvSpPr>
          <p:cNvPr id="5" name="Slide Number Placeholder 4">
            <a:extLst>
              <a:ext uri="{FF2B5EF4-FFF2-40B4-BE49-F238E27FC236}">
                <a16:creationId xmlns:a16="http://schemas.microsoft.com/office/drawing/2014/main" id="{D7CA9873-A430-B78D-86FB-11748833D54A}"/>
              </a:ext>
            </a:extLst>
          </p:cNvPr>
          <p:cNvSpPr>
            <a:spLocks noGrp="1"/>
          </p:cNvSpPr>
          <p:nvPr>
            <p:ph type="sldNum" sz="quarter" idx="12"/>
          </p:nvPr>
        </p:nvSpPr>
        <p:spPr/>
        <p:txBody>
          <a:bodyPr/>
          <a:lstStyle/>
          <a:p>
            <a:fld id="{10A01DC5-1685-4615-8240-15192985C6A2}" type="slidenum">
              <a:rPr lang="en-AU" smtClean="0"/>
              <a:t>16</a:t>
            </a:fld>
            <a:endParaRPr lang="en-AU"/>
          </a:p>
        </p:txBody>
      </p:sp>
      <p:pic>
        <p:nvPicPr>
          <p:cNvPr id="2052" name="Picture 4" descr="Oysters">
            <a:extLst>
              <a:ext uri="{FF2B5EF4-FFF2-40B4-BE49-F238E27FC236}">
                <a16:creationId xmlns:a16="http://schemas.microsoft.com/office/drawing/2014/main" id="{433F452E-0804-D9AC-36BC-A0D86681EC9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797" t="4158" r="13374" b="4445"/>
          <a:stretch/>
        </p:blipFill>
        <p:spPr bwMode="auto">
          <a:xfrm>
            <a:off x="9391649" y="4502150"/>
            <a:ext cx="2016283" cy="1719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81627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9BBDE-B8A4-F123-F457-31149B05AE75}"/>
              </a:ext>
            </a:extLst>
          </p:cNvPr>
          <p:cNvSpPr>
            <a:spLocks noGrp="1"/>
          </p:cNvSpPr>
          <p:nvPr>
            <p:ph type="title"/>
          </p:nvPr>
        </p:nvSpPr>
        <p:spPr/>
        <p:txBody>
          <a:bodyPr/>
          <a:lstStyle/>
          <a:p>
            <a:r>
              <a:rPr lang="en-AU"/>
              <a:t>Acknowledgements</a:t>
            </a:r>
          </a:p>
        </p:txBody>
      </p:sp>
      <p:sp>
        <p:nvSpPr>
          <p:cNvPr id="3" name="Content Placeholder 2">
            <a:extLst>
              <a:ext uri="{FF2B5EF4-FFF2-40B4-BE49-F238E27FC236}">
                <a16:creationId xmlns:a16="http://schemas.microsoft.com/office/drawing/2014/main" id="{A7469EFB-1142-D87F-3598-A2791194D88C}"/>
              </a:ext>
            </a:extLst>
          </p:cNvPr>
          <p:cNvSpPr>
            <a:spLocks noGrp="1"/>
          </p:cNvSpPr>
          <p:nvPr>
            <p:ph idx="1"/>
          </p:nvPr>
        </p:nvSpPr>
        <p:spPr/>
        <p:txBody>
          <a:bodyPr vert="horz" lIns="0" tIns="0" rIns="0" bIns="0" rtlCol="0" anchor="t">
            <a:normAutofit/>
          </a:bodyPr>
          <a:lstStyle/>
          <a:p>
            <a:pPr marL="342900" indent="-342900">
              <a:buChar char="•"/>
            </a:pPr>
            <a:r>
              <a:rPr lang="en-AU"/>
              <a:t>Thank you to</a:t>
            </a:r>
          </a:p>
          <a:p>
            <a:pPr marL="702310" lvl="4" indent="-342900">
              <a:lnSpc>
                <a:spcPct val="90000"/>
              </a:lnSpc>
              <a:buFont typeface="Calibri" panose="020B0604020202020204" pitchFamily="34" charset="0"/>
              <a:buChar char="-"/>
            </a:pPr>
            <a:r>
              <a:rPr lang="en-AU" sz="2000"/>
              <a:t>Fisheries Research and Development Corporation (FRDC)</a:t>
            </a:r>
            <a:endParaRPr lang="en-US" sz="2000"/>
          </a:p>
          <a:p>
            <a:pPr marL="702310" lvl="4" indent="-342900">
              <a:lnSpc>
                <a:spcPct val="90000"/>
              </a:lnSpc>
              <a:buFont typeface="Calibri" panose="020B0604020202020204" pitchFamily="34" charset="0"/>
              <a:buChar char="-"/>
            </a:pPr>
            <a:r>
              <a:rPr lang="en-AU" sz="2000"/>
              <a:t>NSW DPIRD Aquaculture Trust</a:t>
            </a:r>
          </a:p>
          <a:p>
            <a:pPr marL="702310" lvl="4" indent="-342900">
              <a:lnSpc>
                <a:spcPct val="90000"/>
              </a:lnSpc>
              <a:buFont typeface="Calibri" panose="020B0604020202020204" pitchFamily="34" charset="0"/>
              <a:buChar char="-"/>
            </a:pPr>
            <a:r>
              <a:rPr lang="en-AU" sz="2000"/>
              <a:t>NSW Oyster Industry</a:t>
            </a:r>
          </a:p>
          <a:p>
            <a:pPr marL="702310" lvl="4" indent="-342900">
              <a:lnSpc>
                <a:spcPct val="90000"/>
              </a:lnSpc>
              <a:buFont typeface="Calibri" panose="020B0604020202020204" pitchFamily="34" charset="0"/>
              <a:buChar char="-"/>
            </a:pPr>
            <a:r>
              <a:rPr lang="en-AU" sz="2000"/>
              <a:t>NSW Department of Primary Industries and Regional Development</a:t>
            </a:r>
          </a:p>
          <a:p>
            <a:pPr marL="702310" lvl="4" indent="-342900">
              <a:lnSpc>
                <a:spcPct val="90000"/>
              </a:lnSpc>
              <a:buFont typeface="Calibri" panose="020B0604020202020204" pitchFamily="34" charset="0"/>
              <a:buChar char="-"/>
            </a:pPr>
            <a:r>
              <a:rPr lang="en-AU" sz="2000"/>
              <a:t>NSW DPIRD Elizabeth Macarthur Agricultural Institute (EMAI)</a:t>
            </a:r>
          </a:p>
          <a:p>
            <a:endParaRPr lang="en-AU"/>
          </a:p>
        </p:txBody>
      </p:sp>
      <p:sp>
        <p:nvSpPr>
          <p:cNvPr id="4" name="Footer Placeholder 3">
            <a:extLst>
              <a:ext uri="{FF2B5EF4-FFF2-40B4-BE49-F238E27FC236}">
                <a16:creationId xmlns:a16="http://schemas.microsoft.com/office/drawing/2014/main" id="{BDA6A8C1-074F-BB79-E16D-D84B72AF3EF5}"/>
              </a:ext>
            </a:extLst>
          </p:cNvPr>
          <p:cNvSpPr>
            <a:spLocks noGrp="1"/>
          </p:cNvSpPr>
          <p:nvPr>
            <p:ph type="ftr" sz="quarter" idx="11"/>
          </p:nvPr>
        </p:nvSpPr>
        <p:spPr/>
        <p:txBody>
          <a:bodyPr/>
          <a:lstStyle/>
          <a:p>
            <a:r>
              <a:rPr lang="en-US"/>
              <a:t>Descriptor</a:t>
            </a:r>
            <a:endParaRPr lang="en-AU"/>
          </a:p>
        </p:txBody>
      </p:sp>
      <p:sp>
        <p:nvSpPr>
          <p:cNvPr id="5" name="Slide Number Placeholder 4">
            <a:extLst>
              <a:ext uri="{FF2B5EF4-FFF2-40B4-BE49-F238E27FC236}">
                <a16:creationId xmlns:a16="http://schemas.microsoft.com/office/drawing/2014/main" id="{C4077DD2-F518-0265-5D9F-E45D23222D56}"/>
              </a:ext>
            </a:extLst>
          </p:cNvPr>
          <p:cNvSpPr>
            <a:spLocks noGrp="1"/>
          </p:cNvSpPr>
          <p:nvPr>
            <p:ph type="sldNum" sz="quarter" idx="12"/>
          </p:nvPr>
        </p:nvSpPr>
        <p:spPr/>
        <p:txBody>
          <a:bodyPr/>
          <a:lstStyle/>
          <a:p>
            <a:fld id="{10A01DC5-1685-4615-8240-15192985C6A2}" type="slidenum">
              <a:rPr lang="en-AU" smtClean="0"/>
              <a:t>17</a:t>
            </a:fld>
            <a:endParaRPr lang="en-AU"/>
          </a:p>
        </p:txBody>
      </p:sp>
      <p:pic>
        <p:nvPicPr>
          <p:cNvPr id="6" name="Picture 5" descr="FRDC logo">
            <a:extLst>
              <a:ext uri="{FF2B5EF4-FFF2-40B4-BE49-F238E27FC236}">
                <a16:creationId xmlns:a16="http://schemas.microsoft.com/office/drawing/2014/main" id="{49DED331-1A12-E75E-D917-0D9060FE5C54}"/>
              </a:ext>
            </a:extLst>
          </p:cNvPr>
          <p:cNvPicPr>
            <a:picLocks noChangeAspect="1"/>
          </p:cNvPicPr>
          <p:nvPr/>
        </p:nvPicPr>
        <p:blipFill>
          <a:blip r:embed="rId2"/>
          <a:stretch>
            <a:fillRect/>
          </a:stretch>
        </p:blipFill>
        <p:spPr>
          <a:xfrm>
            <a:off x="1168401" y="4613987"/>
            <a:ext cx="2743198" cy="925829"/>
          </a:xfrm>
          <a:prstGeom prst="rect">
            <a:avLst/>
          </a:prstGeom>
        </p:spPr>
      </p:pic>
      <p:pic>
        <p:nvPicPr>
          <p:cNvPr id="10" name="Picture 9" descr="A blue sign with white text&#10;&#10;Description automatically generated">
            <a:extLst>
              <a:ext uri="{FF2B5EF4-FFF2-40B4-BE49-F238E27FC236}">
                <a16:creationId xmlns:a16="http://schemas.microsoft.com/office/drawing/2014/main" id="{D1D9BAA1-D6C1-B55E-1C1F-5E9F91E1BB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1829" y="4708881"/>
            <a:ext cx="7200900" cy="933450"/>
          </a:xfrm>
          <a:prstGeom prst="rect">
            <a:avLst/>
          </a:prstGeom>
        </p:spPr>
      </p:pic>
    </p:spTree>
    <p:extLst>
      <p:ext uri="{BB962C8B-B14F-4D97-AF65-F5344CB8AC3E}">
        <p14:creationId xmlns:p14="http://schemas.microsoft.com/office/powerpoint/2010/main" val="2631373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up of a microscope&#10;&#10;Description automatically generated">
            <a:extLst>
              <a:ext uri="{FF2B5EF4-FFF2-40B4-BE49-F238E27FC236}">
                <a16:creationId xmlns:a16="http://schemas.microsoft.com/office/drawing/2014/main" id="{D3BACDA1-1BA0-C3D2-4D4E-66DBB7B1DE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905" y="1670929"/>
            <a:ext cx="5836095" cy="4377071"/>
          </a:xfrm>
          <a:prstGeom prst="rect">
            <a:avLst/>
          </a:prstGeom>
          <a:noFill/>
        </p:spPr>
      </p:pic>
      <p:sp>
        <p:nvSpPr>
          <p:cNvPr id="5" name="Content Placeholder 4"/>
          <p:cNvSpPr>
            <a:spLocks noGrp="1"/>
          </p:cNvSpPr>
          <p:nvPr>
            <p:ph sz="quarter" idx="4"/>
          </p:nvPr>
        </p:nvSpPr>
        <p:spPr>
          <a:xfrm>
            <a:off x="6320594" y="1765652"/>
            <a:ext cx="5400000" cy="3960000"/>
          </a:xfrm>
        </p:spPr>
        <p:txBody>
          <a:bodyPr>
            <a:normAutofit/>
          </a:bodyPr>
          <a:lstStyle/>
          <a:p>
            <a:pPr marL="342900" indent="-342900">
              <a:buFont typeface="Arial" panose="020B0604020202020204" pitchFamily="34" charset="0"/>
              <a:buChar char="•"/>
            </a:pPr>
            <a:r>
              <a:rPr lang="en-AU" sz="2000" kern="100"/>
              <a:t>QX stands for Queensland Unknown</a:t>
            </a:r>
          </a:p>
          <a:p>
            <a:pPr marL="342900" indent="-342900">
              <a:buFont typeface="Arial" panose="020B0604020202020204" pitchFamily="34" charset="0"/>
              <a:buChar char="•"/>
            </a:pPr>
            <a:r>
              <a:rPr lang="en-AU" sz="2000" kern="100"/>
              <a:t>Seen in Queensland &amp; New South Wales</a:t>
            </a:r>
          </a:p>
          <a:p>
            <a:pPr marL="342900" indent="-342900">
              <a:buFont typeface="Arial" panose="020B0604020202020204" pitchFamily="34" charset="0"/>
              <a:buChar char="•"/>
            </a:pPr>
            <a:r>
              <a:rPr lang="en-AU" sz="2000">
                <a:latin typeface="+mj-lt"/>
              </a:rPr>
              <a:t>First diagnosed in NSW in Tweed River and Richmond River in 1975 </a:t>
            </a:r>
            <a:endParaRPr lang="en-AU" sz="2000" kern="100"/>
          </a:p>
          <a:p>
            <a:pPr marL="342900" lvl="0" indent="-342900">
              <a:buFont typeface="Arial" panose="020B0604020202020204" pitchFamily="34" charset="0"/>
              <a:buChar char="•"/>
            </a:pPr>
            <a:r>
              <a:rPr lang="en-AU" sz="2000" kern="100">
                <a:effectLst/>
              </a:rPr>
              <a:t>The causative agent is</a:t>
            </a:r>
            <a:r>
              <a:rPr lang="en-AU" sz="2000" i="1" kern="100">
                <a:effectLst/>
              </a:rPr>
              <a:t> </a:t>
            </a:r>
            <a:r>
              <a:rPr lang="en-AU" sz="2000" i="1" kern="100" err="1">
                <a:effectLst/>
              </a:rPr>
              <a:t>Marteilia</a:t>
            </a:r>
            <a:r>
              <a:rPr lang="en-AU" sz="2000" i="1" kern="100">
                <a:effectLst/>
              </a:rPr>
              <a:t> </a:t>
            </a:r>
            <a:r>
              <a:rPr lang="en-AU" sz="2000" i="1" kern="100" err="1">
                <a:effectLst/>
              </a:rPr>
              <a:t>sydneyi</a:t>
            </a:r>
            <a:r>
              <a:rPr lang="en-AU" sz="2000" kern="100">
                <a:effectLst/>
              </a:rPr>
              <a:t>, a single celled parasite (protozoa)</a:t>
            </a:r>
          </a:p>
          <a:p>
            <a:pPr marL="342900" lvl="0" indent="-342900">
              <a:buFont typeface="Arial" panose="020B0604020202020204" pitchFamily="34" charset="0"/>
              <a:buChar char="•"/>
            </a:pPr>
            <a:r>
              <a:rPr lang="en-AU" sz="2000" kern="100"/>
              <a:t>Only affects Sydney Rock Oysters</a:t>
            </a:r>
          </a:p>
          <a:p>
            <a:pPr marL="342900" lvl="0" indent="-342900">
              <a:buFont typeface="Arial" panose="020B0604020202020204" pitchFamily="34" charset="0"/>
              <a:buChar char="•"/>
            </a:pPr>
            <a:r>
              <a:rPr lang="en-AU" sz="2000" kern="100"/>
              <a:t>Related to </a:t>
            </a:r>
            <a:r>
              <a:rPr lang="en-AU" sz="2000" i="1" kern="100" err="1"/>
              <a:t>Marteilia</a:t>
            </a:r>
            <a:r>
              <a:rPr lang="en-AU" sz="2000" i="1" kern="100"/>
              <a:t> </a:t>
            </a:r>
            <a:r>
              <a:rPr lang="en-AU" sz="2000" i="1" kern="100" err="1"/>
              <a:t>refringens</a:t>
            </a:r>
            <a:r>
              <a:rPr lang="en-AU" sz="2000" i="1" kern="100"/>
              <a:t> </a:t>
            </a:r>
            <a:r>
              <a:rPr lang="en-AU" sz="2000" kern="100"/>
              <a:t>which infects flat oysters</a:t>
            </a:r>
          </a:p>
          <a:p>
            <a:pPr marL="342900" lvl="0" indent="-342900">
              <a:buFont typeface="Arial" panose="020B0604020202020204" pitchFamily="34" charset="0"/>
              <a:buChar char="•"/>
            </a:pPr>
            <a:r>
              <a:rPr lang="en-AU" sz="2000" kern="100"/>
              <a:t>Strain variation unknown</a:t>
            </a:r>
          </a:p>
          <a:p>
            <a:endParaRPr lang="en-AU"/>
          </a:p>
          <a:p>
            <a:endParaRPr lang="en-AU"/>
          </a:p>
          <a:p>
            <a:endParaRPr lang="en-AU"/>
          </a:p>
          <a:p>
            <a:endParaRPr lang="en-AU"/>
          </a:p>
        </p:txBody>
      </p:sp>
      <p:sp>
        <p:nvSpPr>
          <p:cNvPr id="4" name="Slide Number Placeholder 3"/>
          <p:cNvSpPr>
            <a:spLocks noGrp="1"/>
          </p:cNvSpPr>
          <p:nvPr>
            <p:ph type="sldNum" sz="quarter" idx="12"/>
          </p:nvPr>
        </p:nvSpPr>
        <p:spPr>
          <a:xfrm>
            <a:off x="11317458" y="6516000"/>
            <a:ext cx="490542" cy="180000"/>
          </a:xfrm>
        </p:spPr>
        <p:txBody>
          <a:bodyPr anchor="t">
            <a:normAutofit/>
          </a:bodyPr>
          <a:lstStyle/>
          <a:p>
            <a:pPr>
              <a:lnSpc>
                <a:spcPct val="90000"/>
              </a:lnSpc>
              <a:spcAft>
                <a:spcPts val="600"/>
              </a:spcAft>
            </a:pPr>
            <a:fld id="{67E7CB4E-0848-4774-9F85-B38117CB1B54}" type="slidenum">
              <a:rPr lang="en-AU" smtClean="0"/>
              <a:pPr>
                <a:lnSpc>
                  <a:spcPct val="90000"/>
                </a:lnSpc>
                <a:spcAft>
                  <a:spcPts val="600"/>
                </a:spcAft>
              </a:pPr>
              <a:t>2</a:t>
            </a:fld>
            <a:endParaRPr lang="en-AU"/>
          </a:p>
        </p:txBody>
      </p:sp>
      <p:sp>
        <p:nvSpPr>
          <p:cNvPr id="2" name="Title 1"/>
          <p:cNvSpPr>
            <a:spLocks noGrp="1"/>
          </p:cNvSpPr>
          <p:nvPr>
            <p:ph type="title"/>
          </p:nvPr>
        </p:nvSpPr>
        <p:spPr>
          <a:xfrm>
            <a:off x="360000" y="360000"/>
            <a:ext cx="9720000" cy="1009652"/>
          </a:xfrm>
        </p:spPr>
        <p:txBody>
          <a:bodyPr anchor="t">
            <a:normAutofit/>
          </a:bodyPr>
          <a:lstStyle/>
          <a:p>
            <a:r>
              <a:rPr lang="en-AU"/>
              <a:t>What is QX?</a:t>
            </a:r>
          </a:p>
        </p:txBody>
      </p:sp>
      <p:sp>
        <p:nvSpPr>
          <p:cNvPr id="6" name="Footer Placeholder 2">
            <a:extLst>
              <a:ext uri="{FF2B5EF4-FFF2-40B4-BE49-F238E27FC236}">
                <a16:creationId xmlns:a16="http://schemas.microsoft.com/office/drawing/2014/main" id="{CC3CA1BC-0224-9B24-1388-7A8D7E642D30}"/>
              </a:ext>
            </a:extLst>
          </p:cNvPr>
          <p:cNvSpPr>
            <a:spLocks noGrp="1"/>
          </p:cNvSpPr>
          <p:nvPr>
            <p:ph type="ftr" sz="quarter" idx="11"/>
          </p:nvPr>
        </p:nvSpPr>
        <p:spPr>
          <a:xfrm>
            <a:off x="360000" y="6444000"/>
            <a:ext cx="6720000" cy="252000"/>
          </a:xfrm>
        </p:spPr>
        <p:txBody>
          <a:bodyPr anchor="t">
            <a:normAutofit/>
          </a:bodyPr>
          <a:lstStyle/>
          <a:p>
            <a:pPr>
              <a:spcAft>
                <a:spcPts val="600"/>
              </a:spcAft>
            </a:pPr>
            <a:r>
              <a:rPr lang="en-US">
                <a:latin typeface="Public Sans SemiBold"/>
              </a:rPr>
              <a:t>What we do (and don't) know about QX in NSW</a:t>
            </a:r>
            <a:endParaRPr lang="en-US"/>
          </a:p>
        </p:txBody>
      </p:sp>
    </p:spTree>
    <p:extLst>
      <p:ext uri="{BB962C8B-B14F-4D97-AF65-F5344CB8AC3E}">
        <p14:creationId xmlns:p14="http://schemas.microsoft.com/office/powerpoint/2010/main" val="3615227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71D01722-3E80-2205-1CC0-3310CD43CAFC}"/>
              </a:ext>
            </a:extLst>
          </p:cNvPr>
          <p:cNvSpPr>
            <a:spLocks noGrp="1"/>
          </p:cNvSpPr>
          <p:nvPr>
            <p:ph type="title"/>
          </p:nvPr>
        </p:nvSpPr>
        <p:spPr>
          <a:xfrm>
            <a:off x="360000" y="360000"/>
            <a:ext cx="9720000" cy="1009652"/>
          </a:xfrm>
        </p:spPr>
        <p:txBody>
          <a:bodyPr/>
          <a:lstStyle/>
          <a:p>
            <a:r>
              <a:rPr lang="en-US"/>
              <a:t>Disease</a:t>
            </a:r>
          </a:p>
        </p:txBody>
      </p:sp>
      <p:sp>
        <p:nvSpPr>
          <p:cNvPr id="20" name="Content Placeholder 2">
            <a:extLst>
              <a:ext uri="{FF2B5EF4-FFF2-40B4-BE49-F238E27FC236}">
                <a16:creationId xmlns:a16="http://schemas.microsoft.com/office/drawing/2014/main" id="{E3ED8BC4-07FB-7D61-4912-D1312807D932}"/>
              </a:ext>
            </a:extLst>
          </p:cNvPr>
          <p:cNvSpPr>
            <a:spLocks noGrp="1"/>
          </p:cNvSpPr>
          <p:nvPr>
            <p:ph sz="half" idx="1"/>
          </p:nvPr>
        </p:nvSpPr>
        <p:spPr>
          <a:xfrm>
            <a:off x="359999" y="1800000"/>
            <a:ext cx="7459466" cy="4351339"/>
          </a:xfrm>
        </p:spPr>
        <p:txBody>
          <a:bodyPr vert="horz" lIns="0" tIns="0" rIns="0" bIns="0" rtlCol="0" anchor="t">
            <a:normAutofit/>
          </a:bodyPr>
          <a:lstStyle/>
          <a:p>
            <a:pPr marL="342900" indent="-342900">
              <a:buFont typeface="Arial" panose="020B0604020202020204" pitchFamily="34" charset="0"/>
              <a:buChar char="•"/>
            </a:pPr>
            <a:r>
              <a:rPr lang="en-AU" i="1" err="1"/>
              <a:t>Marteilia</a:t>
            </a:r>
            <a:r>
              <a:rPr lang="en-AU" i="1"/>
              <a:t> </a:t>
            </a:r>
            <a:r>
              <a:rPr lang="en-AU" i="1" err="1"/>
              <a:t>sydneyi</a:t>
            </a:r>
            <a:r>
              <a:rPr lang="en-AU"/>
              <a:t> are filtered from the water through the gills &amp; palps</a:t>
            </a:r>
          </a:p>
          <a:p>
            <a:pPr marL="342900" indent="-342900">
              <a:buFont typeface="Arial" panose="020B0604020202020204" pitchFamily="34" charset="0"/>
              <a:buChar char="•"/>
            </a:pPr>
            <a:r>
              <a:rPr lang="en-AU"/>
              <a:t>Spread through the haemolymph (oyster blood)</a:t>
            </a:r>
          </a:p>
          <a:p>
            <a:pPr marL="342900" indent="-342900">
              <a:buFont typeface="Arial" panose="020B0604020202020204" pitchFamily="34" charset="0"/>
              <a:buChar char="•"/>
            </a:pPr>
            <a:r>
              <a:rPr lang="en-AU"/>
              <a:t>No QX disease until </a:t>
            </a:r>
            <a:r>
              <a:rPr lang="en-AU" i="1"/>
              <a:t>M. </a:t>
            </a:r>
            <a:r>
              <a:rPr lang="en-AU" i="1" err="1"/>
              <a:t>sydneyi</a:t>
            </a:r>
            <a:r>
              <a:rPr lang="en-AU"/>
              <a:t> sporulates in the digestive gland</a:t>
            </a:r>
          </a:p>
          <a:p>
            <a:pPr marL="342900" indent="-342900">
              <a:buFont typeface="Arial" panose="020B0604020202020204" pitchFamily="34" charset="0"/>
              <a:buChar char="•"/>
            </a:pPr>
            <a:r>
              <a:rPr lang="en-AU"/>
              <a:t>Digestive gland becomes pale</a:t>
            </a:r>
          </a:p>
          <a:p>
            <a:pPr marL="342900" indent="-342900">
              <a:buFont typeface="Arial" panose="020B0604020202020204" pitchFamily="34" charset="0"/>
              <a:buChar char="•"/>
            </a:pPr>
            <a:r>
              <a:rPr lang="en-AU"/>
              <a:t>Poor condition - shrunken, watery body</a:t>
            </a:r>
          </a:p>
          <a:p>
            <a:pPr marL="342900" indent="-342900">
              <a:buFont typeface="Arial" panose="020B0604020202020204" pitchFamily="34" charset="0"/>
              <a:buChar char="•"/>
            </a:pPr>
            <a:r>
              <a:rPr lang="en-AU"/>
              <a:t>Colourless and translucent tissue as the gonad is resorbed</a:t>
            </a:r>
          </a:p>
          <a:p>
            <a:pPr marL="342900" indent="-342900">
              <a:buFont typeface="Arial" panose="020B0604020202020204" pitchFamily="34" charset="0"/>
              <a:buChar char="•"/>
            </a:pPr>
            <a:r>
              <a:rPr lang="en-AU"/>
              <a:t>Mortality rate highly variable</a:t>
            </a:r>
          </a:p>
          <a:p>
            <a:pPr marL="342900" indent="-342900">
              <a:buFont typeface="Arial" panose="020B0604020202020204" pitchFamily="34" charset="0"/>
              <a:buChar char="•"/>
            </a:pPr>
            <a:r>
              <a:rPr lang="en-US"/>
              <a:t>Oyster losses usually occur in autumn or winter</a:t>
            </a:r>
          </a:p>
          <a:p>
            <a:pPr marL="342900" indent="-342900">
              <a:buFont typeface="Arial" panose="020B0604020202020204" pitchFamily="34" charset="0"/>
              <a:buChar char="•"/>
            </a:pPr>
            <a:endParaRPr lang="en-US"/>
          </a:p>
        </p:txBody>
      </p:sp>
      <p:pic>
        <p:nvPicPr>
          <p:cNvPr id="8" name="Content Placeholder 7" descr="A shell with a shell inside&#10;&#10;Description automatically generated with medium confidence">
            <a:extLst>
              <a:ext uri="{FF2B5EF4-FFF2-40B4-BE49-F238E27FC236}">
                <a16:creationId xmlns:a16="http://schemas.microsoft.com/office/drawing/2014/main" id="{64B53F6E-35C5-7B1F-D8D5-CDE611F8BA6C}"/>
              </a:ext>
            </a:extLst>
          </p:cNvPr>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l="5603" t="19684" r="15053" b="10470"/>
          <a:stretch/>
        </p:blipFill>
        <p:spPr>
          <a:xfrm>
            <a:off x="8394119" y="1644861"/>
            <a:ext cx="3092824" cy="2041932"/>
          </a:xfrm>
        </p:spPr>
      </p:pic>
      <p:sp>
        <p:nvSpPr>
          <p:cNvPr id="3" name="Footer Placeholder 2">
            <a:extLst>
              <a:ext uri="{FF2B5EF4-FFF2-40B4-BE49-F238E27FC236}">
                <a16:creationId xmlns:a16="http://schemas.microsoft.com/office/drawing/2014/main" id="{D19E42EF-8634-1534-20EC-2CF3DEDD5652}"/>
              </a:ext>
            </a:extLst>
          </p:cNvPr>
          <p:cNvSpPr>
            <a:spLocks noGrp="1"/>
          </p:cNvSpPr>
          <p:nvPr>
            <p:ph type="ftr" sz="quarter" idx="11"/>
          </p:nvPr>
        </p:nvSpPr>
        <p:spPr>
          <a:xfrm>
            <a:off x="360000" y="6444000"/>
            <a:ext cx="6720000" cy="252000"/>
          </a:xfrm>
        </p:spPr>
        <p:txBody>
          <a:bodyPr anchor="t">
            <a:normAutofit/>
          </a:bodyPr>
          <a:lstStyle/>
          <a:p>
            <a:pPr>
              <a:spcAft>
                <a:spcPts val="600"/>
              </a:spcAft>
            </a:pPr>
            <a:r>
              <a:rPr lang="en-US">
                <a:latin typeface="Public Sans SemiBold"/>
              </a:rPr>
              <a:t>What we do (and don't) know about QX in NSW</a:t>
            </a:r>
            <a:endParaRPr lang="en-US"/>
          </a:p>
        </p:txBody>
      </p:sp>
      <p:sp>
        <p:nvSpPr>
          <p:cNvPr id="4" name="Slide Number Placeholder 3">
            <a:extLst>
              <a:ext uri="{FF2B5EF4-FFF2-40B4-BE49-F238E27FC236}">
                <a16:creationId xmlns:a16="http://schemas.microsoft.com/office/drawing/2014/main" id="{45456B47-E32F-22D6-A70D-5549FA212174}"/>
              </a:ext>
            </a:extLst>
          </p:cNvPr>
          <p:cNvSpPr>
            <a:spLocks noGrp="1"/>
          </p:cNvSpPr>
          <p:nvPr>
            <p:ph type="sldNum" sz="quarter" idx="12"/>
          </p:nvPr>
        </p:nvSpPr>
        <p:spPr>
          <a:xfrm>
            <a:off x="11317458" y="6516000"/>
            <a:ext cx="490542"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3</a:t>
            </a:fld>
            <a:endParaRPr lang="en-AU"/>
          </a:p>
        </p:txBody>
      </p:sp>
      <p:pic>
        <p:nvPicPr>
          <p:cNvPr id="5" name="Picture 4">
            <a:extLst>
              <a:ext uri="{FF2B5EF4-FFF2-40B4-BE49-F238E27FC236}">
                <a16:creationId xmlns:a16="http://schemas.microsoft.com/office/drawing/2014/main" id="{2445E707-5FB5-6E35-D2C5-25EDCCF3717A}"/>
              </a:ext>
            </a:extLst>
          </p:cNvPr>
          <p:cNvPicPr>
            <a:picLocks noChangeAspect="1"/>
          </p:cNvPicPr>
          <p:nvPr/>
        </p:nvPicPr>
        <p:blipFill>
          <a:blip r:embed="rId5"/>
          <a:stretch>
            <a:fillRect/>
          </a:stretch>
        </p:blipFill>
        <p:spPr>
          <a:xfrm>
            <a:off x="8394119" y="3756566"/>
            <a:ext cx="3092824" cy="2427699"/>
          </a:xfrm>
          <a:prstGeom prst="rect">
            <a:avLst/>
          </a:prstGeom>
        </p:spPr>
      </p:pic>
      <p:sp>
        <p:nvSpPr>
          <p:cNvPr id="6" name="TextBox 5">
            <a:extLst>
              <a:ext uri="{FF2B5EF4-FFF2-40B4-BE49-F238E27FC236}">
                <a16:creationId xmlns:a16="http://schemas.microsoft.com/office/drawing/2014/main" id="{052686CA-3AC6-E1B2-60A3-BF554C1CC124}"/>
              </a:ext>
            </a:extLst>
          </p:cNvPr>
          <p:cNvSpPr txBox="1"/>
          <p:nvPr/>
        </p:nvSpPr>
        <p:spPr>
          <a:xfrm>
            <a:off x="10026540" y="5905118"/>
            <a:ext cx="3899647" cy="246221"/>
          </a:xfrm>
          <a:prstGeom prst="rect">
            <a:avLst/>
          </a:prstGeom>
          <a:noFill/>
        </p:spPr>
        <p:txBody>
          <a:bodyPr wrap="square" rtlCol="0">
            <a:spAutoFit/>
          </a:bodyPr>
          <a:lstStyle/>
          <a:p>
            <a:r>
              <a:rPr lang="en-AU" sz="1000">
                <a:solidFill>
                  <a:schemeClr val="bg1"/>
                </a:solidFill>
              </a:rPr>
              <a:t>Dr. Pedro </a:t>
            </a:r>
            <a:r>
              <a:rPr lang="en-AU" sz="1000" err="1">
                <a:solidFill>
                  <a:schemeClr val="bg1"/>
                </a:solidFill>
              </a:rPr>
              <a:t>Pinczowski</a:t>
            </a:r>
            <a:endParaRPr lang="en-AU" sz="1000">
              <a:solidFill>
                <a:schemeClr val="bg1"/>
              </a:solidFill>
            </a:endParaRPr>
          </a:p>
        </p:txBody>
      </p:sp>
    </p:spTree>
    <p:extLst>
      <p:ext uri="{BB962C8B-B14F-4D97-AF65-F5344CB8AC3E}">
        <p14:creationId xmlns:p14="http://schemas.microsoft.com/office/powerpoint/2010/main" val="740256834"/>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2ECF6AFB-49EA-463D-9902-A7CB1D4DA94E}"/>
              </a:ext>
            </a:extLst>
          </p:cNvPr>
          <p:cNvSpPr>
            <a:spLocks noGrp="1"/>
          </p:cNvSpPr>
          <p:nvPr>
            <p:ph type="title"/>
          </p:nvPr>
        </p:nvSpPr>
        <p:spPr>
          <a:xfrm>
            <a:off x="360000" y="159392"/>
            <a:ext cx="9720000" cy="1009652"/>
          </a:xfrm>
        </p:spPr>
        <p:txBody>
          <a:bodyPr anchor="b">
            <a:normAutofit/>
          </a:bodyPr>
          <a:lstStyle/>
          <a:p>
            <a:r>
              <a:rPr lang="en-AU"/>
              <a:t>Distribution</a:t>
            </a:r>
          </a:p>
        </p:txBody>
      </p:sp>
      <p:sp>
        <p:nvSpPr>
          <p:cNvPr id="5" name="Slide Number Placeholder 4">
            <a:extLst>
              <a:ext uri="{FF2B5EF4-FFF2-40B4-BE49-F238E27FC236}">
                <a16:creationId xmlns:a16="http://schemas.microsoft.com/office/drawing/2014/main" id="{D9B51B8C-132B-49F6-9610-14E609099D52}"/>
              </a:ext>
            </a:extLst>
          </p:cNvPr>
          <p:cNvSpPr>
            <a:spLocks noGrp="1"/>
          </p:cNvSpPr>
          <p:nvPr>
            <p:ph type="sldNum" sz="quarter" idx="12"/>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4</a:t>
            </a:fld>
            <a:endParaRPr lang="en-AU"/>
          </a:p>
        </p:txBody>
      </p:sp>
      <p:pic>
        <p:nvPicPr>
          <p:cNvPr id="20" name="Picture 19" descr="A map of the coast&#10;&#10;Description automatically generated">
            <a:extLst>
              <a:ext uri="{FF2B5EF4-FFF2-40B4-BE49-F238E27FC236}">
                <a16:creationId xmlns:a16="http://schemas.microsoft.com/office/drawing/2014/main" id="{4F511CB5-7EAE-3615-F9F7-CE55A614BF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8703" y="207000"/>
            <a:ext cx="4560193" cy="6444000"/>
          </a:xfrm>
          <a:prstGeom prst="rect">
            <a:avLst/>
          </a:prstGeom>
        </p:spPr>
      </p:pic>
      <p:sp>
        <p:nvSpPr>
          <p:cNvPr id="25" name="TextBox 24">
            <a:extLst>
              <a:ext uri="{FF2B5EF4-FFF2-40B4-BE49-F238E27FC236}">
                <a16:creationId xmlns:a16="http://schemas.microsoft.com/office/drawing/2014/main" id="{966C4F74-908E-56EE-CD9A-481AD8249937}"/>
              </a:ext>
            </a:extLst>
          </p:cNvPr>
          <p:cNvSpPr txBox="1"/>
          <p:nvPr/>
        </p:nvSpPr>
        <p:spPr>
          <a:xfrm>
            <a:off x="477671" y="1508078"/>
            <a:ext cx="5882470" cy="3170099"/>
          </a:xfrm>
          <a:prstGeom prst="rect">
            <a:avLst/>
          </a:prstGeom>
          <a:noFill/>
        </p:spPr>
        <p:txBody>
          <a:bodyPr wrap="square" lIns="91440" tIns="45720" rIns="91440" bIns="45720" rtlCol="0" anchor="t">
            <a:spAutoFit/>
          </a:bodyPr>
          <a:lstStyle/>
          <a:p>
            <a:pPr marL="342900" indent="-342900">
              <a:lnSpc>
                <a:spcPct val="90000"/>
              </a:lnSpc>
              <a:spcAft>
                <a:spcPts val="1200"/>
              </a:spcAft>
              <a:buFont typeface="Arial" panose="020B0604020202020204" pitchFamily="34" charset="0"/>
              <a:buChar char="•"/>
            </a:pPr>
            <a:r>
              <a:rPr lang="en-AU" sz="2000">
                <a:latin typeface="+mj-lt"/>
              </a:rPr>
              <a:t>QX Risk Ranking</a:t>
            </a:r>
          </a:p>
          <a:p>
            <a:pPr marL="952485" lvl="1" indent="-342900">
              <a:lnSpc>
                <a:spcPct val="90000"/>
              </a:lnSpc>
              <a:spcAft>
                <a:spcPts val="1200"/>
              </a:spcAft>
              <a:buFont typeface="Arial" panose="020B0604020202020204" pitchFamily="34" charset="0"/>
              <a:buChar char="•"/>
            </a:pPr>
            <a:r>
              <a:rPr lang="en-AU" sz="2000">
                <a:latin typeface="+mj-lt"/>
              </a:rPr>
              <a:t>High Risk: 7 estuaries</a:t>
            </a:r>
          </a:p>
          <a:p>
            <a:pPr marL="952485" lvl="1" indent="-342900">
              <a:lnSpc>
                <a:spcPct val="90000"/>
              </a:lnSpc>
              <a:spcAft>
                <a:spcPts val="1200"/>
              </a:spcAft>
              <a:buFont typeface="Arial" panose="020B0604020202020204" pitchFamily="34" charset="0"/>
              <a:buChar char="•"/>
            </a:pPr>
            <a:r>
              <a:rPr lang="en-AU" sz="2000">
                <a:latin typeface="+mj-lt"/>
              </a:rPr>
              <a:t>Medium Risk: 2 estuaries</a:t>
            </a:r>
          </a:p>
          <a:p>
            <a:pPr marL="952485" lvl="1" indent="-342900">
              <a:lnSpc>
                <a:spcPct val="90000"/>
              </a:lnSpc>
              <a:spcAft>
                <a:spcPts val="1200"/>
              </a:spcAft>
              <a:buFont typeface="Arial" panose="020B0604020202020204" pitchFamily="34" charset="0"/>
              <a:buChar char="•"/>
            </a:pPr>
            <a:r>
              <a:rPr lang="en-AU" sz="2000">
                <a:latin typeface="+mj-lt"/>
              </a:rPr>
              <a:t>Low Risk: 20 estuaries</a:t>
            </a:r>
          </a:p>
          <a:p>
            <a:pPr marL="342900" indent="-342900">
              <a:lnSpc>
                <a:spcPct val="90000"/>
              </a:lnSpc>
              <a:spcAft>
                <a:spcPts val="1200"/>
              </a:spcAft>
              <a:buFont typeface="Arial" panose="020B0604020202020204" pitchFamily="34" charset="0"/>
              <a:buChar char="•"/>
            </a:pPr>
            <a:r>
              <a:rPr lang="en-AU" sz="2000">
                <a:latin typeface="+mj-lt"/>
              </a:rPr>
              <a:t>Research from 2003 demonstrated DNA fragments of </a:t>
            </a:r>
            <a:r>
              <a:rPr lang="en-AU" sz="2000" i="1">
                <a:latin typeface="+mj-lt"/>
              </a:rPr>
              <a:t>M. </a:t>
            </a:r>
            <a:r>
              <a:rPr lang="en-AU" sz="2000" i="1" err="1">
                <a:latin typeface="+mj-lt"/>
              </a:rPr>
              <a:t>sydneyi</a:t>
            </a:r>
            <a:r>
              <a:rPr lang="en-AU" sz="2000" i="1">
                <a:latin typeface="+mj-lt"/>
              </a:rPr>
              <a:t> </a:t>
            </a:r>
            <a:r>
              <a:rPr lang="en-AU" sz="2000">
                <a:latin typeface="+mj-lt"/>
              </a:rPr>
              <a:t>in estuaries which have never shown signs of disease (including some low risk estuaries)</a:t>
            </a:r>
          </a:p>
          <a:p>
            <a:endParaRPr lang="en-AU"/>
          </a:p>
        </p:txBody>
      </p:sp>
      <p:sp>
        <p:nvSpPr>
          <p:cNvPr id="2" name="Footer Placeholder 2">
            <a:extLst>
              <a:ext uri="{FF2B5EF4-FFF2-40B4-BE49-F238E27FC236}">
                <a16:creationId xmlns:a16="http://schemas.microsoft.com/office/drawing/2014/main" id="{0B196D96-2E23-BB48-51DA-1829CDF2258F}"/>
              </a:ext>
            </a:extLst>
          </p:cNvPr>
          <p:cNvSpPr txBox="1">
            <a:spLocks/>
          </p:cNvSpPr>
          <p:nvPr/>
        </p:nvSpPr>
        <p:spPr>
          <a:xfrm>
            <a:off x="360000" y="6399000"/>
            <a:ext cx="6720000" cy="252000"/>
          </a:xfrm>
          <a:prstGeom prst="rect">
            <a:avLst/>
          </a:prstGeom>
        </p:spPr>
        <p:txBody>
          <a:bodyPr vert="horz" lIns="0" tIns="0" rIns="0" bIns="0" rtlCol="0" anchor="t">
            <a:normAutofit/>
          </a:bodyPr>
          <a:lstStyle>
            <a:defPPr>
              <a:defRPr lang="en-US"/>
            </a:defPPr>
            <a:lvl1pPr marL="0" algn="l" defTabSz="609585" rtl="0" eaLnBrk="1" latinLnBrk="0" hangingPunct="1">
              <a:defRPr sz="1400" kern="1200">
                <a:solidFill>
                  <a:schemeClr val="bg2"/>
                </a:solidFill>
                <a:latin typeface="Public Sans SemiBold" pitchFamily="2" charset="0"/>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spcAft>
                <a:spcPts val="600"/>
              </a:spcAft>
            </a:pPr>
            <a:r>
              <a:rPr lang="en-US">
                <a:latin typeface="Public Sans SemiBold"/>
              </a:rPr>
              <a:t>What we do (and don't) know about QX in NSW</a:t>
            </a:r>
            <a:endParaRPr lang="en-US"/>
          </a:p>
        </p:txBody>
      </p:sp>
    </p:spTree>
    <p:extLst>
      <p:ext uri="{BB962C8B-B14F-4D97-AF65-F5344CB8AC3E}">
        <p14:creationId xmlns:p14="http://schemas.microsoft.com/office/powerpoint/2010/main" val="3978142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554E0-7C78-3315-C24F-9FC1057B3998}"/>
              </a:ext>
            </a:extLst>
          </p:cNvPr>
          <p:cNvSpPr>
            <a:spLocks noGrp="1"/>
          </p:cNvSpPr>
          <p:nvPr>
            <p:ph type="title"/>
          </p:nvPr>
        </p:nvSpPr>
        <p:spPr/>
        <p:txBody>
          <a:bodyPr/>
          <a:lstStyle/>
          <a:p>
            <a:r>
              <a:rPr lang="en-AU"/>
              <a:t>Disease Spread</a:t>
            </a:r>
          </a:p>
        </p:txBody>
      </p:sp>
      <p:sp>
        <p:nvSpPr>
          <p:cNvPr id="3" name="Footer Placeholder 2">
            <a:extLst>
              <a:ext uri="{FF2B5EF4-FFF2-40B4-BE49-F238E27FC236}">
                <a16:creationId xmlns:a16="http://schemas.microsoft.com/office/drawing/2014/main" id="{B224EF67-8AB3-6B5F-DBA4-BB4FDBC82382}"/>
              </a:ext>
            </a:extLst>
          </p:cNvPr>
          <p:cNvSpPr>
            <a:spLocks noGrp="1"/>
          </p:cNvSpPr>
          <p:nvPr>
            <p:ph type="ftr" sz="quarter" idx="11"/>
          </p:nvPr>
        </p:nvSpPr>
        <p:spPr/>
        <p:txBody>
          <a:bodyPr/>
          <a:lstStyle/>
          <a:p>
            <a:r>
              <a:rPr lang="en-US">
                <a:latin typeface="Public Sans SemiBold"/>
              </a:rPr>
              <a:t>What we do (and don't) know about QX in NSW</a:t>
            </a:r>
            <a:endParaRPr lang="en-US"/>
          </a:p>
          <a:p>
            <a:endParaRPr lang="en-AU"/>
          </a:p>
        </p:txBody>
      </p:sp>
      <p:sp>
        <p:nvSpPr>
          <p:cNvPr id="4" name="Slide Number Placeholder 3">
            <a:extLst>
              <a:ext uri="{FF2B5EF4-FFF2-40B4-BE49-F238E27FC236}">
                <a16:creationId xmlns:a16="http://schemas.microsoft.com/office/drawing/2014/main" id="{741756A4-2156-B206-4AC2-631D32E9C3E3}"/>
              </a:ext>
            </a:extLst>
          </p:cNvPr>
          <p:cNvSpPr>
            <a:spLocks noGrp="1"/>
          </p:cNvSpPr>
          <p:nvPr>
            <p:ph type="sldNum" sz="quarter" idx="12"/>
          </p:nvPr>
        </p:nvSpPr>
        <p:spPr/>
        <p:txBody>
          <a:bodyPr/>
          <a:lstStyle/>
          <a:p>
            <a:fld id="{10A01DC5-1685-4615-8240-15192985C6A2}" type="slidenum">
              <a:rPr lang="en-AU" smtClean="0"/>
              <a:t>5</a:t>
            </a:fld>
            <a:endParaRPr lang="en-AU"/>
          </a:p>
        </p:txBody>
      </p:sp>
      <p:pic>
        <p:nvPicPr>
          <p:cNvPr id="1026" name="Picture 2" descr="Sydney Rock Oyster Stock Illustrations, Cliparts and Royalty Free Sydney  Rock Oyster Vectors">
            <a:extLst>
              <a:ext uri="{FF2B5EF4-FFF2-40B4-BE49-F238E27FC236}">
                <a16:creationId xmlns:a16="http://schemas.microsoft.com/office/drawing/2014/main" id="{47AC9DD0-3AF6-A6EF-A219-D60502CF6C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2286" y="3337511"/>
            <a:ext cx="2442845" cy="2442845"/>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75E08DA6-8CCB-120D-0A7B-0A386D5D1E55}"/>
              </a:ext>
            </a:extLst>
          </p:cNvPr>
          <p:cNvGrpSpPr/>
          <p:nvPr/>
        </p:nvGrpSpPr>
        <p:grpSpPr>
          <a:xfrm>
            <a:off x="2193078" y="4638413"/>
            <a:ext cx="304800" cy="252000"/>
            <a:chOff x="2885440" y="5633836"/>
            <a:chExt cx="304800" cy="252000"/>
          </a:xfrm>
        </p:grpSpPr>
        <p:sp>
          <p:nvSpPr>
            <p:cNvPr id="5" name="Oval 4">
              <a:extLst>
                <a:ext uri="{FF2B5EF4-FFF2-40B4-BE49-F238E27FC236}">
                  <a16:creationId xmlns:a16="http://schemas.microsoft.com/office/drawing/2014/main" id="{C17FF965-8586-186D-5010-335E83422CA2}"/>
                </a:ext>
              </a:extLst>
            </p:cNvPr>
            <p:cNvSpPr/>
            <p:nvPr/>
          </p:nvSpPr>
          <p:spPr>
            <a:xfrm>
              <a:off x="2885440" y="5633836"/>
              <a:ext cx="304800" cy="252000"/>
            </a:xfrm>
            <a:prstGeom prst="ellipse">
              <a:avLst/>
            </a:prstGeom>
            <a:solidFill>
              <a:srgbClr val="D296C7"/>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C466488C-AD27-E796-F8FB-3D0E7AD142CF}"/>
                </a:ext>
              </a:extLst>
            </p:cNvPr>
            <p:cNvSpPr/>
            <p:nvPr/>
          </p:nvSpPr>
          <p:spPr>
            <a:xfrm>
              <a:off x="2889251" y="5708266"/>
              <a:ext cx="99059" cy="103140"/>
            </a:xfrm>
            <a:prstGeom prst="ellipse">
              <a:avLst/>
            </a:prstGeom>
            <a:solidFill>
              <a:srgbClr val="0D189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a:extLst>
                <a:ext uri="{FF2B5EF4-FFF2-40B4-BE49-F238E27FC236}">
                  <a16:creationId xmlns:a16="http://schemas.microsoft.com/office/drawing/2014/main" id="{BA02A265-66FA-D06E-D667-B358A8CD5CB6}"/>
                </a:ext>
              </a:extLst>
            </p:cNvPr>
            <p:cNvSpPr/>
            <p:nvPr/>
          </p:nvSpPr>
          <p:spPr>
            <a:xfrm>
              <a:off x="3091180" y="5708266"/>
              <a:ext cx="99060" cy="103140"/>
            </a:xfrm>
            <a:prstGeom prst="ellipse">
              <a:avLst/>
            </a:prstGeom>
            <a:solidFill>
              <a:srgbClr val="0D189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10" name="Group 9">
            <a:extLst>
              <a:ext uri="{FF2B5EF4-FFF2-40B4-BE49-F238E27FC236}">
                <a16:creationId xmlns:a16="http://schemas.microsoft.com/office/drawing/2014/main" id="{41AAC89A-35A6-E37D-4F9D-EEF3E13D6A18}"/>
              </a:ext>
            </a:extLst>
          </p:cNvPr>
          <p:cNvGrpSpPr/>
          <p:nvPr/>
        </p:nvGrpSpPr>
        <p:grpSpPr>
          <a:xfrm>
            <a:off x="2729447" y="4570470"/>
            <a:ext cx="304800" cy="252000"/>
            <a:chOff x="2885440" y="5633836"/>
            <a:chExt cx="304800" cy="252000"/>
          </a:xfrm>
        </p:grpSpPr>
        <p:sp>
          <p:nvSpPr>
            <p:cNvPr id="11" name="Oval 10">
              <a:extLst>
                <a:ext uri="{FF2B5EF4-FFF2-40B4-BE49-F238E27FC236}">
                  <a16:creationId xmlns:a16="http://schemas.microsoft.com/office/drawing/2014/main" id="{AC7BB98D-B9E2-B28E-7E23-754621F49D67}"/>
                </a:ext>
              </a:extLst>
            </p:cNvPr>
            <p:cNvSpPr/>
            <p:nvPr/>
          </p:nvSpPr>
          <p:spPr>
            <a:xfrm>
              <a:off x="2885440" y="5633836"/>
              <a:ext cx="304800" cy="252000"/>
            </a:xfrm>
            <a:prstGeom prst="ellipse">
              <a:avLst/>
            </a:prstGeom>
            <a:solidFill>
              <a:srgbClr val="D296C7"/>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Oval 11">
              <a:extLst>
                <a:ext uri="{FF2B5EF4-FFF2-40B4-BE49-F238E27FC236}">
                  <a16:creationId xmlns:a16="http://schemas.microsoft.com/office/drawing/2014/main" id="{7A6EF737-FA3C-308B-3C81-08BC7686C79A}"/>
                </a:ext>
              </a:extLst>
            </p:cNvPr>
            <p:cNvSpPr/>
            <p:nvPr/>
          </p:nvSpPr>
          <p:spPr>
            <a:xfrm>
              <a:off x="2889251" y="5708266"/>
              <a:ext cx="99059" cy="103140"/>
            </a:xfrm>
            <a:prstGeom prst="ellipse">
              <a:avLst/>
            </a:prstGeom>
            <a:solidFill>
              <a:srgbClr val="0D189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Oval 12">
              <a:extLst>
                <a:ext uri="{FF2B5EF4-FFF2-40B4-BE49-F238E27FC236}">
                  <a16:creationId xmlns:a16="http://schemas.microsoft.com/office/drawing/2014/main" id="{358A7587-60F0-66CF-72B7-5ECA4CA91832}"/>
                </a:ext>
              </a:extLst>
            </p:cNvPr>
            <p:cNvSpPr/>
            <p:nvPr/>
          </p:nvSpPr>
          <p:spPr>
            <a:xfrm>
              <a:off x="3091180" y="5708266"/>
              <a:ext cx="99060" cy="103140"/>
            </a:xfrm>
            <a:prstGeom prst="ellipse">
              <a:avLst/>
            </a:prstGeom>
            <a:solidFill>
              <a:srgbClr val="0D189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pic>
        <p:nvPicPr>
          <p:cNvPr id="14" name="Picture 2" descr="Sydney Rock Oyster Stock Illustrations, Cliparts and Royalty Free Sydney  Rock Oyster Vectors">
            <a:extLst>
              <a:ext uri="{FF2B5EF4-FFF2-40B4-BE49-F238E27FC236}">
                <a16:creationId xmlns:a16="http://schemas.microsoft.com/office/drawing/2014/main" id="{59627860-D53E-3B0D-6C0C-AE4213A3E6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5501" y="3266106"/>
            <a:ext cx="2442845" cy="2442845"/>
          </a:xfrm>
          <a:prstGeom prst="rect">
            <a:avLst/>
          </a:prstGeom>
          <a:noFill/>
          <a:extLst>
            <a:ext uri="{909E8E84-426E-40DD-AFC4-6F175D3DCCD1}">
              <a14:hiddenFill xmlns:a14="http://schemas.microsoft.com/office/drawing/2010/main">
                <a:solidFill>
                  <a:srgbClr val="FFFFFF"/>
                </a:solidFill>
              </a14:hiddenFill>
            </a:ext>
          </a:extLst>
        </p:spPr>
      </p:pic>
      <p:pic>
        <p:nvPicPr>
          <p:cNvPr id="16" name="Graphic 15" descr="Question Mark with solid fill">
            <a:extLst>
              <a:ext uri="{FF2B5EF4-FFF2-40B4-BE49-F238E27FC236}">
                <a16:creationId xmlns:a16="http://schemas.microsoft.com/office/drawing/2014/main" id="{EB51EC08-062C-5BD9-DFF3-CAAD34EFE46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75275" y="4213820"/>
            <a:ext cx="914400" cy="914400"/>
          </a:xfrm>
          <a:prstGeom prst="rect">
            <a:avLst/>
          </a:prstGeom>
        </p:spPr>
      </p:pic>
      <p:sp>
        <p:nvSpPr>
          <p:cNvPr id="19" name="Arrow: Right 18">
            <a:extLst>
              <a:ext uri="{FF2B5EF4-FFF2-40B4-BE49-F238E27FC236}">
                <a16:creationId xmlns:a16="http://schemas.microsoft.com/office/drawing/2014/main" id="{5A24D524-D9E3-8722-D494-98CC69B96820}"/>
              </a:ext>
            </a:extLst>
          </p:cNvPr>
          <p:cNvSpPr/>
          <p:nvPr/>
        </p:nvSpPr>
        <p:spPr>
          <a:xfrm>
            <a:off x="3579971" y="4600427"/>
            <a:ext cx="694899" cy="12010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Arrow: Right 19">
            <a:extLst>
              <a:ext uri="{FF2B5EF4-FFF2-40B4-BE49-F238E27FC236}">
                <a16:creationId xmlns:a16="http://schemas.microsoft.com/office/drawing/2014/main" id="{BEB6DE7A-976C-4354-8401-AB27C5B632E2}"/>
              </a:ext>
            </a:extLst>
          </p:cNvPr>
          <p:cNvSpPr/>
          <p:nvPr/>
        </p:nvSpPr>
        <p:spPr>
          <a:xfrm>
            <a:off x="5790080" y="4600535"/>
            <a:ext cx="694899" cy="12010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1" name="Group 20">
            <a:extLst>
              <a:ext uri="{FF2B5EF4-FFF2-40B4-BE49-F238E27FC236}">
                <a16:creationId xmlns:a16="http://schemas.microsoft.com/office/drawing/2014/main" id="{50F192C8-D467-28FF-CF93-5DC748207BBB}"/>
              </a:ext>
            </a:extLst>
          </p:cNvPr>
          <p:cNvGrpSpPr/>
          <p:nvPr/>
        </p:nvGrpSpPr>
        <p:grpSpPr>
          <a:xfrm>
            <a:off x="7650439" y="4468536"/>
            <a:ext cx="304800" cy="252000"/>
            <a:chOff x="2885440" y="5633836"/>
            <a:chExt cx="304800" cy="252000"/>
          </a:xfrm>
        </p:grpSpPr>
        <p:sp>
          <p:nvSpPr>
            <p:cNvPr id="22" name="Oval 21">
              <a:extLst>
                <a:ext uri="{FF2B5EF4-FFF2-40B4-BE49-F238E27FC236}">
                  <a16:creationId xmlns:a16="http://schemas.microsoft.com/office/drawing/2014/main" id="{60A9C4B9-1B4D-9432-6190-E476B84B9AF0}"/>
                </a:ext>
              </a:extLst>
            </p:cNvPr>
            <p:cNvSpPr/>
            <p:nvPr/>
          </p:nvSpPr>
          <p:spPr>
            <a:xfrm>
              <a:off x="2885440" y="5633836"/>
              <a:ext cx="304800" cy="252000"/>
            </a:xfrm>
            <a:prstGeom prst="ellipse">
              <a:avLst/>
            </a:prstGeom>
            <a:solidFill>
              <a:srgbClr val="D296C7"/>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Oval 22">
              <a:extLst>
                <a:ext uri="{FF2B5EF4-FFF2-40B4-BE49-F238E27FC236}">
                  <a16:creationId xmlns:a16="http://schemas.microsoft.com/office/drawing/2014/main" id="{0CC5B0E5-114B-3A2C-2A0C-2394D4E511CA}"/>
                </a:ext>
              </a:extLst>
            </p:cNvPr>
            <p:cNvSpPr/>
            <p:nvPr/>
          </p:nvSpPr>
          <p:spPr>
            <a:xfrm>
              <a:off x="2889251" y="5708266"/>
              <a:ext cx="99059" cy="103140"/>
            </a:xfrm>
            <a:prstGeom prst="ellipse">
              <a:avLst/>
            </a:prstGeom>
            <a:solidFill>
              <a:srgbClr val="0D189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Oval 23">
              <a:extLst>
                <a:ext uri="{FF2B5EF4-FFF2-40B4-BE49-F238E27FC236}">
                  <a16:creationId xmlns:a16="http://schemas.microsoft.com/office/drawing/2014/main" id="{36502BB3-0543-E15E-D229-44001A998C4F}"/>
                </a:ext>
              </a:extLst>
            </p:cNvPr>
            <p:cNvSpPr/>
            <p:nvPr/>
          </p:nvSpPr>
          <p:spPr>
            <a:xfrm>
              <a:off x="3091180" y="5708266"/>
              <a:ext cx="99060" cy="103140"/>
            </a:xfrm>
            <a:prstGeom prst="ellipse">
              <a:avLst/>
            </a:prstGeom>
            <a:solidFill>
              <a:srgbClr val="0D189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25" name="Group 24">
            <a:extLst>
              <a:ext uri="{FF2B5EF4-FFF2-40B4-BE49-F238E27FC236}">
                <a16:creationId xmlns:a16="http://schemas.microsoft.com/office/drawing/2014/main" id="{E49FE09E-014E-F1B8-AA70-5A50BF73B07A}"/>
              </a:ext>
            </a:extLst>
          </p:cNvPr>
          <p:cNvGrpSpPr/>
          <p:nvPr/>
        </p:nvGrpSpPr>
        <p:grpSpPr>
          <a:xfrm>
            <a:off x="7174462" y="4518900"/>
            <a:ext cx="304800" cy="252000"/>
            <a:chOff x="2885440" y="5633836"/>
            <a:chExt cx="304800" cy="252000"/>
          </a:xfrm>
        </p:grpSpPr>
        <p:sp>
          <p:nvSpPr>
            <p:cNvPr id="26" name="Oval 25">
              <a:extLst>
                <a:ext uri="{FF2B5EF4-FFF2-40B4-BE49-F238E27FC236}">
                  <a16:creationId xmlns:a16="http://schemas.microsoft.com/office/drawing/2014/main" id="{A76DE1A4-9081-42E1-FE0E-342B356CD03F}"/>
                </a:ext>
              </a:extLst>
            </p:cNvPr>
            <p:cNvSpPr/>
            <p:nvPr/>
          </p:nvSpPr>
          <p:spPr>
            <a:xfrm>
              <a:off x="2885440" y="5633836"/>
              <a:ext cx="304800" cy="252000"/>
            </a:xfrm>
            <a:prstGeom prst="ellipse">
              <a:avLst/>
            </a:prstGeom>
            <a:solidFill>
              <a:srgbClr val="D296C7"/>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Oval 26">
              <a:extLst>
                <a:ext uri="{FF2B5EF4-FFF2-40B4-BE49-F238E27FC236}">
                  <a16:creationId xmlns:a16="http://schemas.microsoft.com/office/drawing/2014/main" id="{A11C9E84-7FE7-0732-966F-CAD2CA2F19EB}"/>
                </a:ext>
              </a:extLst>
            </p:cNvPr>
            <p:cNvSpPr/>
            <p:nvPr/>
          </p:nvSpPr>
          <p:spPr>
            <a:xfrm>
              <a:off x="2889251" y="5708266"/>
              <a:ext cx="99059" cy="103140"/>
            </a:xfrm>
            <a:prstGeom prst="ellipse">
              <a:avLst/>
            </a:prstGeom>
            <a:solidFill>
              <a:srgbClr val="0D189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Oval 27">
              <a:extLst>
                <a:ext uri="{FF2B5EF4-FFF2-40B4-BE49-F238E27FC236}">
                  <a16:creationId xmlns:a16="http://schemas.microsoft.com/office/drawing/2014/main" id="{323FFF79-17B1-60E6-04A8-6DA93C43CD59}"/>
                </a:ext>
              </a:extLst>
            </p:cNvPr>
            <p:cNvSpPr/>
            <p:nvPr/>
          </p:nvSpPr>
          <p:spPr>
            <a:xfrm>
              <a:off x="3091180" y="5708266"/>
              <a:ext cx="99060" cy="103140"/>
            </a:xfrm>
            <a:prstGeom prst="ellipse">
              <a:avLst/>
            </a:prstGeom>
            <a:solidFill>
              <a:srgbClr val="0D189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5" name="TextBox 14">
            <a:extLst>
              <a:ext uri="{FF2B5EF4-FFF2-40B4-BE49-F238E27FC236}">
                <a16:creationId xmlns:a16="http://schemas.microsoft.com/office/drawing/2014/main" id="{02CD987E-40CE-E495-E5A9-D80B59149881}"/>
              </a:ext>
            </a:extLst>
          </p:cNvPr>
          <p:cNvSpPr txBox="1"/>
          <p:nvPr/>
        </p:nvSpPr>
        <p:spPr>
          <a:xfrm>
            <a:off x="136961" y="1182044"/>
            <a:ext cx="5742347" cy="1569660"/>
          </a:xfrm>
          <a:prstGeom prst="rect">
            <a:avLst/>
          </a:prstGeom>
          <a:noFill/>
        </p:spPr>
        <p:txBody>
          <a:bodyPr wrap="square" rtlCol="0">
            <a:spAutoFit/>
          </a:bodyPr>
          <a:lstStyle/>
          <a:p>
            <a:pPr marL="342900" indent="-342900">
              <a:buFont typeface="Arial" panose="020B0604020202020204" pitchFamily="34" charset="0"/>
              <a:buChar char="•"/>
            </a:pPr>
            <a:r>
              <a:rPr lang="en-AU" kern="100">
                <a:latin typeface="Aptos" panose="020B0004020202020204" pitchFamily="34" charset="0"/>
                <a:ea typeface="Aptos" panose="020B0004020202020204" pitchFamily="34" charset="0"/>
                <a:cs typeface="Times New Roman" panose="02020603050405020304" pitchFamily="18" charset="0"/>
              </a:rPr>
              <a:t>Evidence of the parasite in estuaries does not always cause disease</a:t>
            </a:r>
            <a:endParaRPr lang="en-AU" sz="2400" kern="100">
              <a:effectLst/>
              <a:latin typeface="Aptos" panose="020B0004020202020204" pitchFamily="34" charset="0"/>
              <a:ea typeface="Aptos" panose="020B0004020202020204" pitchFamily="34" charset="0"/>
              <a:cs typeface="Times New Roman" panose="02020603050405020304" pitchFamily="18" charset="0"/>
            </a:endParaRPr>
          </a:p>
          <a:p>
            <a:pPr marL="342900" indent="-342900">
              <a:buFont typeface="Arial" panose="020B0604020202020204" pitchFamily="34" charset="0"/>
              <a:buChar char="•"/>
            </a:pPr>
            <a:r>
              <a:rPr lang="en-AU" sz="2400" kern="100">
                <a:effectLst/>
                <a:latin typeface="Aptos" panose="020B0004020202020204" pitchFamily="34" charset="0"/>
                <a:ea typeface="Aptos" panose="020B0004020202020204" pitchFamily="34" charset="0"/>
                <a:cs typeface="Times New Roman" panose="02020603050405020304" pitchFamily="18" charset="0"/>
              </a:rPr>
              <a:t>Not directly transmissible</a:t>
            </a:r>
          </a:p>
          <a:p>
            <a:endParaRPr lang="en-AU"/>
          </a:p>
        </p:txBody>
      </p:sp>
      <p:sp>
        <p:nvSpPr>
          <p:cNvPr id="17" name="Multiplication Sign 16">
            <a:extLst>
              <a:ext uri="{FF2B5EF4-FFF2-40B4-BE49-F238E27FC236}">
                <a16:creationId xmlns:a16="http://schemas.microsoft.com/office/drawing/2014/main" id="{01740C16-F4A0-CC7F-AB80-094A8EB1026D}"/>
              </a:ext>
            </a:extLst>
          </p:cNvPr>
          <p:cNvSpPr/>
          <p:nvPr/>
        </p:nvSpPr>
        <p:spPr>
          <a:xfrm>
            <a:off x="3845038" y="3486438"/>
            <a:ext cx="2442844" cy="2357738"/>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630494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554E0-7C78-3315-C24F-9FC1057B3998}"/>
              </a:ext>
            </a:extLst>
          </p:cNvPr>
          <p:cNvSpPr>
            <a:spLocks noGrp="1"/>
          </p:cNvSpPr>
          <p:nvPr>
            <p:ph type="title"/>
          </p:nvPr>
        </p:nvSpPr>
        <p:spPr/>
        <p:txBody>
          <a:bodyPr/>
          <a:lstStyle/>
          <a:p>
            <a:r>
              <a:rPr lang="en-AU"/>
              <a:t>Disease Spread</a:t>
            </a:r>
          </a:p>
        </p:txBody>
      </p:sp>
      <p:sp>
        <p:nvSpPr>
          <p:cNvPr id="3" name="Footer Placeholder 2">
            <a:extLst>
              <a:ext uri="{FF2B5EF4-FFF2-40B4-BE49-F238E27FC236}">
                <a16:creationId xmlns:a16="http://schemas.microsoft.com/office/drawing/2014/main" id="{B224EF67-8AB3-6B5F-DBA4-BB4FDBC82382}"/>
              </a:ext>
            </a:extLst>
          </p:cNvPr>
          <p:cNvSpPr>
            <a:spLocks noGrp="1"/>
          </p:cNvSpPr>
          <p:nvPr>
            <p:ph type="ftr" sz="quarter" idx="11"/>
          </p:nvPr>
        </p:nvSpPr>
        <p:spPr/>
        <p:txBody>
          <a:bodyPr/>
          <a:lstStyle/>
          <a:p>
            <a:r>
              <a:rPr lang="en-US">
                <a:latin typeface="Public Sans SemiBold"/>
              </a:rPr>
              <a:t>What we do (and don't) know about QX in NSW</a:t>
            </a:r>
            <a:endParaRPr lang="en-US"/>
          </a:p>
          <a:p>
            <a:endParaRPr lang="en-AU"/>
          </a:p>
        </p:txBody>
      </p:sp>
      <p:sp>
        <p:nvSpPr>
          <p:cNvPr id="4" name="Slide Number Placeholder 3">
            <a:extLst>
              <a:ext uri="{FF2B5EF4-FFF2-40B4-BE49-F238E27FC236}">
                <a16:creationId xmlns:a16="http://schemas.microsoft.com/office/drawing/2014/main" id="{741756A4-2156-B206-4AC2-631D32E9C3E3}"/>
              </a:ext>
            </a:extLst>
          </p:cNvPr>
          <p:cNvSpPr>
            <a:spLocks noGrp="1"/>
          </p:cNvSpPr>
          <p:nvPr>
            <p:ph type="sldNum" sz="quarter" idx="12"/>
          </p:nvPr>
        </p:nvSpPr>
        <p:spPr/>
        <p:txBody>
          <a:bodyPr/>
          <a:lstStyle/>
          <a:p>
            <a:fld id="{10A01DC5-1685-4615-8240-15192985C6A2}" type="slidenum">
              <a:rPr lang="en-AU" smtClean="0"/>
              <a:t>6</a:t>
            </a:fld>
            <a:endParaRPr lang="en-AU"/>
          </a:p>
        </p:txBody>
      </p:sp>
      <p:grpSp>
        <p:nvGrpSpPr>
          <p:cNvPr id="1028" name="Group 1027">
            <a:extLst>
              <a:ext uri="{FF2B5EF4-FFF2-40B4-BE49-F238E27FC236}">
                <a16:creationId xmlns:a16="http://schemas.microsoft.com/office/drawing/2014/main" id="{17E214E2-6D35-533F-EE11-DE1E09883CA7}"/>
              </a:ext>
            </a:extLst>
          </p:cNvPr>
          <p:cNvGrpSpPr/>
          <p:nvPr/>
        </p:nvGrpSpPr>
        <p:grpSpPr>
          <a:xfrm>
            <a:off x="1393352" y="3617311"/>
            <a:ext cx="7396060" cy="2514250"/>
            <a:chOff x="1382286" y="3266106"/>
            <a:chExt cx="7396060" cy="2514250"/>
          </a:xfrm>
        </p:grpSpPr>
        <p:pic>
          <p:nvPicPr>
            <p:cNvPr id="1026" name="Picture 2" descr="Sydney Rock Oyster Stock Illustrations, Cliparts and Royalty Free Sydney  Rock Oyster Vectors">
              <a:extLst>
                <a:ext uri="{FF2B5EF4-FFF2-40B4-BE49-F238E27FC236}">
                  <a16:creationId xmlns:a16="http://schemas.microsoft.com/office/drawing/2014/main" id="{47AC9DD0-3AF6-A6EF-A219-D60502CF6C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2286" y="3337511"/>
              <a:ext cx="2442845" cy="2442845"/>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75E08DA6-8CCB-120D-0A7B-0A386D5D1E55}"/>
                </a:ext>
              </a:extLst>
            </p:cNvPr>
            <p:cNvGrpSpPr/>
            <p:nvPr/>
          </p:nvGrpSpPr>
          <p:grpSpPr>
            <a:xfrm>
              <a:off x="2193078" y="4638413"/>
              <a:ext cx="304800" cy="252000"/>
              <a:chOff x="2885440" y="5633836"/>
              <a:chExt cx="304800" cy="252000"/>
            </a:xfrm>
          </p:grpSpPr>
          <p:sp>
            <p:nvSpPr>
              <p:cNvPr id="5" name="Oval 4">
                <a:extLst>
                  <a:ext uri="{FF2B5EF4-FFF2-40B4-BE49-F238E27FC236}">
                    <a16:creationId xmlns:a16="http://schemas.microsoft.com/office/drawing/2014/main" id="{C17FF965-8586-186D-5010-335E83422CA2}"/>
                  </a:ext>
                </a:extLst>
              </p:cNvPr>
              <p:cNvSpPr/>
              <p:nvPr/>
            </p:nvSpPr>
            <p:spPr>
              <a:xfrm>
                <a:off x="2885440" y="5633836"/>
                <a:ext cx="304800" cy="252000"/>
              </a:xfrm>
              <a:prstGeom prst="ellipse">
                <a:avLst/>
              </a:prstGeom>
              <a:solidFill>
                <a:srgbClr val="D296C7"/>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C466488C-AD27-E796-F8FB-3D0E7AD142CF}"/>
                  </a:ext>
                </a:extLst>
              </p:cNvPr>
              <p:cNvSpPr/>
              <p:nvPr/>
            </p:nvSpPr>
            <p:spPr>
              <a:xfrm>
                <a:off x="2889251" y="5708266"/>
                <a:ext cx="99059" cy="103140"/>
              </a:xfrm>
              <a:prstGeom prst="ellipse">
                <a:avLst/>
              </a:prstGeom>
              <a:solidFill>
                <a:srgbClr val="0D189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a:extLst>
                  <a:ext uri="{FF2B5EF4-FFF2-40B4-BE49-F238E27FC236}">
                    <a16:creationId xmlns:a16="http://schemas.microsoft.com/office/drawing/2014/main" id="{BA02A265-66FA-D06E-D667-B358A8CD5CB6}"/>
                  </a:ext>
                </a:extLst>
              </p:cNvPr>
              <p:cNvSpPr/>
              <p:nvPr/>
            </p:nvSpPr>
            <p:spPr>
              <a:xfrm>
                <a:off x="3091180" y="5708266"/>
                <a:ext cx="99060" cy="103140"/>
              </a:xfrm>
              <a:prstGeom prst="ellipse">
                <a:avLst/>
              </a:prstGeom>
              <a:solidFill>
                <a:srgbClr val="0D189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10" name="Group 9">
              <a:extLst>
                <a:ext uri="{FF2B5EF4-FFF2-40B4-BE49-F238E27FC236}">
                  <a16:creationId xmlns:a16="http://schemas.microsoft.com/office/drawing/2014/main" id="{41AAC89A-35A6-E37D-4F9D-EEF3E13D6A18}"/>
                </a:ext>
              </a:extLst>
            </p:cNvPr>
            <p:cNvGrpSpPr/>
            <p:nvPr/>
          </p:nvGrpSpPr>
          <p:grpSpPr>
            <a:xfrm>
              <a:off x="2729447" y="4570470"/>
              <a:ext cx="304800" cy="252000"/>
              <a:chOff x="2885440" y="5633836"/>
              <a:chExt cx="304800" cy="252000"/>
            </a:xfrm>
          </p:grpSpPr>
          <p:sp>
            <p:nvSpPr>
              <p:cNvPr id="11" name="Oval 10">
                <a:extLst>
                  <a:ext uri="{FF2B5EF4-FFF2-40B4-BE49-F238E27FC236}">
                    <a16:creationId xmlns:a16="http://schemas.microsoft.com/office/drawing/2014/main" id="{AC7BB98D-B9E2-B28E-7E23-754621F49D67}"/>
                  </a:ext>
                </a:extLst>
              </p:cNvPr>
              <p:cNvSpPr/>
              <p:nvPr/>
            </p:nvSpPr>
            <p:spPr>
              <a:xfrm>
                <a:off x="2885440" y="5633836"/>
                <a:ext cx="304800" cy="252000"/>
              </a:xfrm>
              <a:prstGeom prst="ellipse">
                <a:avLst/>
              </a:prstGeom>
              <a:solidFill>
                <a:srgbClr val="D296C7"/>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Oval 11">
                <a:extLst>
                  <a:ext uri="{FF2B5EF4-FFF2-40B4-BE49-F238E27FC236}">
                    <a16:creationId xmlns:a16="http://schemas.microsoft.com/office/drawing/2014/main" id="{7A6EF737-FA3C-308B-3C81-08BC7686C79A}"/>
                  </a:ext>
                </a:extLst>
              </p:cNvPr>
              <p:cNvSpPr/>
              <p:nvPr/>
            </p:nvSpPr>
            <p:spPr>
              <a:xfrm>
                <a:off x="2889251" y="5708266"/>
                <a:ext cx="99059" cy="103140"/>
              </a:xfrm>
              <a:prstGeom prst="ellipse">
                <a:avLst/>
              </a:prstGeom>
              <a:solidFill>
                <a:srgbClr val="0D189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Oval 12">
                <a:extLst>
                  <a:ext uri="{FF2B5EF4-FFF2-40B4-BE49-F238E27FC236}">
                    <a16:creationId xmlns:a16="http://schemas.microsoft.com/office/drawing/2014/main" id="{358A7587-60F0-66CF-72B7-5ECA4CA91832}"/>
                  </a:ext>
                </a:extLst>
              </p:cNvPr>
              <p:cNvSpPr/>
              <p:nvPr/>
            </p:nvSpPr>
            <p:spPr>
              <a:xfrm>
                <a:off x="3091180" y="5708266"/>
                <a:ext cx="99060" cy="103140"/>
              </a:xfrm>
              <a:prstGeom prst="ellipse">
                <a:avLst/>
              </a:prstGeom>
              <a:solidFill>
                <a:srgbClr val="0D189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pic>
          <p:nvPicPr>
            <p:cNvPr id="14" name="Picture 2" descr="Sydney Rock Oyster Stock Illustrations, Cliparts and Royalty Free Sydney  Rock Oyster Vectors">
              <a:extLst>
                <a:ext uri="{FF2B5EF4-FFF2-40B4-BE49-F238E27FC236}">
                  <a16:creationId xmlns:a16="http://schemas.microsoft.com/office/drawing/2014/main" id="{59627860-D53E-3B0D-6C0C-AE4213A3E6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5501" y="3266106"/>
              <a:ext cx="2442845" cy="2442845"/>
            </a:xfrm>
            <a:prstGeom prst="rect">
              <a:avLst/>
            </a:prstGeom>
            <a:noFill/>
            <a:extLst>
              <a:ext uri="{909E8E84-426E-40DD-AFC4-6F175D3DCCD1}">
                <a14:hiddenFill xmlns:a14="http://schemas.microsoft.com/office/drawing/2010/main">
                  <a:solidFill>
                    <a:srgbClr val="FFFFFF"/>
                  </a:solidFill>
                </a14:hiddenFill>
              </a:ext>
            </a:extLst>
          </p:spPr>
        </p:pic>
        <p:pic>
          <p:nvPicPr>
            <p:cNvPr id="16" name="Graphic 15" descr="Question Mark with solid fill">
              <a:extLst>
                <a:ext uri="{FF2B5EF4-FFF2-40B4-BE49-F238E27FC236}">
                  <a16:creationId xmlns:a16="http://schemas.microsoft.com/office/drawing/2014/main" id="{EB51EC08-062C-5BD9-DFF3-CAAD34EFE46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5275" y="4213820"/>
              <a:ext cx="914400" cy="914400"/>
            </a:xfrm>
            <a:prstGeom prst="rect">
              <a:avLst/>
            </a:prstGeom>
          </p:spPr>
        </p:pic>
        <p:sp>
          <p:nvSpPr>
            <p:cNvPr id="19" name="Arrow: Right 18">
              <a:extLst>
                <a:ext uri="{FF2B5EF4-FFF2-40B4-BE49-F238E27FC236}">
                  <a16:creationId xmlns:a16="http://schemas.microsoft.com/office/drawing/2014/main" id="{5A24D524-D9E3-8722-D494-98CC69B96820}"/>
                </a:ext>
              </a:extLst>
            </p:cNvPr>
            <p:cNvSpPr/>
            <p:nvPr/>
          </p:nvSpPr>
          <p:spPr>
            <a:xfrm>
              <a:off x="3579971" y="4600427"/>
              <a:ext cx="694899" cy="12010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Arrow: Right 19">
              <a:extLst>
                <a:ext uri="{FF2B5EF4-FFF2-40B4-BE49-F238E27FC236}">
                  <a16:creationId xmlns:a16="http://schemas.microsoft.com/office/drawing/2014/main" id="{BEB6DE7A-976C-4354-8401-AB27C5B632E2}"/>
                </a:ext>
              </a:extLst>
            </p:cNvPr>
            <p:cNvSpPr/>
            <p:nvPr/>
          </p:nvSpPr>
          <p:spPr>
            <a:xfrm>
              <a:off x="5790080" y="4600535"/>
              <a:ext cx="694899" cy="12010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1" name="Group 20">
              <a:extLst>
                <a:ext uri="{FF2B5EF4-FFF2-40B4-BE49-F238E27FC236}">
                  <a16:creationId xmlns:a16="http://schemas.microsoft.com/office/drawing/2014/main" id="{50F192C8-D467-28FF-CF93-5DC748207BBB}"/>
                </a:ext>
              </a:extLst>
            </p:cNvPr>
            <p:cNvGrpSpPr/>
            <p:nvPr/>
          </p:nvGrpSpPr>
          <p:grpSpPr>
            <a:xfrm>
              <a:off x="7650439" y="4468536"/>
              <a:ext cx="304800" cy="252000"/>
              <a:chOff x="2885440" y="5633836"/>
              <a:chExt cx="304800" cy="252000"/>
            </a:xfrm>
          </p:grpSpPr>
          <p:sp>
            <p:nvSpPr>
              <p:cNvPr id="22" name="Oval 21">
                <a:extLst>
                  <a:ext uri="{FF2B5EF4-FFF2-40B4-BE49-F238E27FC236}">
                    <a16:creationId xmlns:a16="http://schemas.microsoft.com/office/drawing/2014/main" id="{60A9C4B9-1B4D-9432-6190-E476B84B9AF0}"/>
                  </a:ext>
                </a:extLst>
              </p:cNvPr>
              <p:cNvSpPr/>
              <p:nvPr/>
            </p:nvSpPr>
            <p:spPr>
              <a:xfrm>
                <a:off x="2885440" y="5633836"/>
                <a:ext cx="304800" cy="252000"/>
              </a:xfrm>
              <a:prstGeom prst="ellipse">
                <a:avLst/>
              </a:prstGeom>
              <a:solidFill>
                <a:srgbClr val="D296C7"/>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Oval 22">
                <a:extLst>
                  <a:ext uri="{FF2B5EF4-FFF2-40B4-BE49-F238E27FC236}">
                    <a16:creationId xmlns:a16="http://schemas.microsoft.com/office/drawing/2014/main" id="{0CC5B0E5-114B-3A2C-2A0C-2394D4E511CA}"/>
                  </a:ext>
                </a:extLst>
              </p:cNvPr>
              <p:cNvSpPr/>
              <p:nvPr/>
            </p:nvSpPr>
            <p:spPr>
              <a:xfrm>
                <a:off x="2889251" y="5708266"/>
                <a:ext cx="99059" cy="103140"/>
              </a:xfrm>
              <a:prstGeom prst="ellipse">
                <a:avLst/>
              </a:prstGeom>
              <a:solidFill>
                <a:srgbClr val="0D189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Oval 23">
                <a:extLst>
                  <a:ext uri="{FF2B5EF4-FFF2-40B4-BE49-F238E27FC236}">
                    <a16:creationId xmlns:a16="http://schemas.microsoft.com/office/drawing/2014/main" id="{36502BB3-0543-E15E-D229-44001A998C4F}"/>
                  </a:ext>
                </a:extLst>
              </p:cNvPr>
              <p:cNvSpPr/>
              <p:nvPr/>
            </p:nvSpPr>
            <p:spPr>
              <a:xfrm>
                <a:off x="3091180" y="5708266"/>
                <a:ext cx="99060" cy="103140"/>
              </a:xfrm>
              <a:prstGeom prst="ellipse">
                <a:avLst/>
              </a:prstGeom>
              <a:solidFill>
                <a:srgbClr val="0D189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25" name="Group 24">
              <a:extLst>
                <a:ext uri="{FF2B5EF4-FFF2-40B4-BE49-F238E27FC236}">
                  <a16:creationId xmlns:a16="http://schemas.microsoft.com/office/drawing/2014/main" id="{E49FE09E-014E-F1B8-AA70-5A50BF73B07A}"/>
                </a:ext>
              </a:extLst>
            </p:cNvPr>
            <p:cNvGrpSpPr/>
            <p:nvPr/>
          </p:nvGrpSpPr>
          <p:grpSpPr>
            <a:xfrm>
              <a:off x="7174462" y="4518900"/>
              <a:ext cx="304800" cy="252000"/>
              <a:chOff x="2885440" y="5633836"/>
              <a:chExt cx="304800" cy="252000"/>
            </a:xfrm>
          </p:grpSpPr>
          <p:sp>
            <p:nvSpPr>
              <p:cNvPr id="26" name="Oval 25">
                <a:extLst>
                  <a:ext uri="{FF2B5EF4-FFF2-40B4-BE49-F238E27FC236}">
                    <a16:creationId xmlns:a16="http://schemas.microsoft.com/office/drawing/2014/main" id="{A76DE1A4-9081-42E1-FE0E-342B356CD03F}"/>
                  </a:ext>
                </a:extLst>
              </p:cNvPr>
              <p:cNvSpPr/>
              <p:nvPr/>
            </p:nvSpPr>
            <p:spPr>
              <a:xfrm>
                <a:off x="2885440" y="5633836"/>
                <a:ext cx="304800" cy="252000"/>
              </a:xfrm>
              <a:prstGeom prst="ellipse">
                <a:avLst/>
              </a:prstGeom>
              <a:solidFill>
                <a:srgbClr val="D296C7"/>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Oval 26">
                <a:extLst>
                  <a:ext uri="{FF2B5EF4-FFF2-40B4-BE49-F238E27FC236}">
                    <a16:creationId xmlns:a16="http://schemas.microsoft.com/office/drawing/2014/main" id="{A11C9E84-7FE7-0732-966F-CAD2CA2F19EB}"/>
                  </a:ext>
                </a:extLst>
              </p:cNvPr>
              <p:cNvSpPr/>
              <p:nvPr/>
            </p:nvSpPr>
            <p:spPr>
              <a:xfrm>
                <a:off x="2889251" y="5708266"/>
                <a:ext cx="99059" cy="103140"/>
              </a:xfrm>
              <a:prstGeom prst="ellipse">
                <a:avLst/>
              </a:prstGeom>
              <a:solidFill>
                <a:srgbClr val="0D189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Oval 27">
                <a:extLst>
                  <a:ext uri="{FF2B5EF4-FFF2-40B4-BE49-F238E27FC236}">
                    <a16:creationId xmlns:a16="http://schemas.microsoft.com/office/drawing/2014/main" id="{323FFF79-17B1-60E6-04A8-6DA93C43CD59}"/>
                  </a:ext>
                </a:extLst>
              </p:cNvPr>
              <p:cNvSpPr/>
              <p:nvPr/>
            </p:nvSpPr>
            <p:spPr>
              <a:xfrm>
                <a:off x="3091180" y="5708266"/>
                <a:ext cx="99060" cy="103140"/>
              </a:xfrm>
              <a:prstGeom prst="ellipse">
                <a:avLst/>
              </a:prstGeom>
              <a:solidFill>
                <a:srgbClr val="0D189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grpSp>
      <p:grpSp>
        <p:nvGrpSpPr>
          <p:cNvPr id="31" name="Group 30">
            <a:extLst>
              <a:ext uri="{FF2B5EF4-FFF2-40B4-BE49-F238E27FC236}">
                <a16:creationId xmlns:a16="http://schemas.microsoft.com/office/drawing/2014/main" id="{43426880-C807-2EBF-6F2E-6DCE8D498567}"/>
              </a:ext>
            </a:extLst>
          </p:cNvPr>
          <p:cNvGrpSpPr/>
          <p:nvPr/>
        </p:nvGrpSpPr>
        <p:grpSpPr>
          <a:xfrm>
            <a:off x="-1083483" y="493929"/>
            <a:ext cx="9967673" cy="2566909"/>
            <a:chOff x="-691107" y="37192"/>
            <a:chExt cx="9967673" cy="2566909"/>
          </a:xfrm>
        </p:grpSpPr>
        <p:sp>
          <p:nvSpPr>
            <p:cNvPr id="15" name="TextBox 14">
              <a:extLst>
                <a:ext uri="{FF2B5EF4-FFF2-40B4-BE49-F238E27FC236}">
                  <a16:creationId xmlns:a16="http://schemas.microsoft.com/office/drawing/2014/main" id="{02CD987E-40CE-E495-E5A9-D80B59149881}"/>
                </a:ext>
              </a:extLst>
            </p:cNvPr>
            <p:cNvSpPr txBox="1"/>
            <p:nvPr/>
          </p:nvSpPr>
          <p:spPr>
            <a:xfrm>
              <a:off x="-691107" y="647575"/>
              <a:ext cx="5742347" cy="461665"/>
            </a:xfrm>
            <a:prstGeom prst="rect">
              <a:avLst/>
            </a:prstGeom>
            <a:noFill/>
          </p:spPr>
          <p:txBody>
            <a:bodyPr wrap="square" rtlCol="0">
              <a:spAutoFit/>
            </a:bodyPr>
            <a:lstStyle/>
            <a:p>
              <a:endParaRPr lang="en-AU"/>
            </a:p>
          </p:txBody>
        </p:sp>
        <p:pic>
          <p:nvPicPr>
            <p:cNvPr id="29" name="Picture 2" descr="Polychaete 1 | Fauna - Worms">
              <a:extLst>
                <a:ext uri="{FF2B5EF4-FFF2-40B4-BE49-F238E27FC236}">
                  <a16:creationId xmlns:a16="http://schemas.microsoft.com/office/drawing/2014/main" id="{2240363B-21B8-2EFA-1174-13F24B8B5E9E}"/>
                </a:ext>
              </a:extLst>
            </p:cNvPr>
            <p:cNvPicPr>
              <a:picLocks noChangeAspect="1" noChangeArrowheads="1"/>
            </p:cNvPicPr>
            <p:nvPr/>
          </p:nvPicPr>
          <p:blipFill>
            <a:blip r:embed="rId7">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6559289" y="1050586"/>
              <a:ext cx="932394" cy="93239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844 Copepod Royalty-Free Photos and Stock Images | Shutterstock">
              <a:extLst>
                <a:ext uri="{FF2B5EF4-FFF2-40B4-BE49-F238E27FC236}">
                  <a16:creationId xmlns:a16="http://schemas.microsoft.com/office/drawing/2014/main" id="{B189122E-67F2-65C1-D053-14F20E129E99}"/>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9487" t="8794" r="23649" b="15270"/>
            <a:stretch/>
          </p:blipFill>
          <p:spPr bwMode="auto">
            <a:xfrm>
              <a:off x="7667423" y="1059456"/>
              <a:ext cx="505449" cy="72690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Jellyfish icon vector. Sea life illustration sign. Ocean symbol or logo.  25943734 Vector Art at Vecteezy">
              <a:extLst>
                <a:ext uri="{FF2B5EF4-FFF2-40B4-BE49-F238E27FC236}">
                  <a16:creationId xmlns:a16="http://schemas.microsoft.com/office/drawing/2014/main" id="{4C604CC5-F62D-BA93-C7D5-BD21A09E644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07433" y="861191"/>
              <a:ext cx="932395" cy="93239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Thermometer for measuring body temperature simple Vector Image">
              <a:extLst>
                <a:ext uri="{FF2B5EF4-FFF2-40B4-BE49-F238E27FC236}">
                  <a16:creationId xmlns:a16="http://schemas.microsoft.com/office/drawing/2014/main" id="{0B4C6E57-FD6A-3069-A205-C04E7B5B9373}"/>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35767" t="5249" r="31828" b="11857"/>
            <a:stretch/>
          </p:blipFill>
          <p:spPr bwMode="auto">
            <a:xfrm flipH="1">
              <a:off x="1943816" y="1598312"/>
              <a:ext cx="236250" cy="932394"/>
            </a:xfrm>
            <a:prstGeom prst="rect">
              <a:avLst/>
            </a:prstGeom>
            <a:extLst>
              <a:ext uri="{909E8E84-426E-40DD-AFC4-6F175D3DCCD1}">
                <a14:hiddenFill xmlns:a14="http://schemas.microsoft.com/office/drawing/2010/main">
                  <a:solidFill>
                    <a:srgbClr val="FFFFFF"/>
                  </a:solidFill>
                </a14:hiddenFill>
              </a:ext>
            </a:extLst>
          </p:spPr>
        </p:pic>
        <p:sp>
          <p:nvSpPr>
            <p:cNvPr id="30" name="Thought Bubble: Cloud 29">
              <a:extLst>
                <a:ext uri="{FF2B5EF4-FFF2-40B4-BE49-F238E27FC236}">
                  <a16:creationId xmlns:a16="http://schemas.microsoft.com/office/drawing/2014/main" id="{A988D083-A3C3-5250-696D-F5C59EAF7059}"/>
                </a:ext>
              </a:extLst>
            </p:cNvPr>
            <p:cNvSpPr/>
            <p:nvPr/>
          </p:nvSpPr>
          <p:spPr>
            <a:xfrm>
              <a:off x="4772145" y="37192"/>
              <a:ext cx="4504421" cy="2566909"/>
            </a:xfrm>
            <a:prstGeom prst="cloudCallout">
              <a:avLst>
                <a:gd name="adj1" fmla="val -30390"/>
                <a:gd name="adj2" fmla="val 97139"/>
              </a:avLst>
            </a:prstGeom>
            <a:noFill/>
            <a:ln>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6" name="Thought Bubble: Cloud 5">
            <a:extLst>
              <a:ext uri="{FF2B5EF4-FFF2-40B4-BE49-F238E27FC236}">
                <a16:creationId xmlns:a16="http://schemas.microsoft.com/office/drawing/2014/main" id="{6708E46C-73DD-AA27-EFC8-76E7D95A3C5D}"/>
              </a:ext>
            </a:extLst>
          </p:cNvPr>
          <p:cNvSpPr/>
          <p:nvPr/>
        </p:nvSpPr>
        <p:spPr>
          <a:xfrm>
            <a:off x="8734824" y="1814623"/>
            <a:ext cx="2614765" cy="2244885"/>
          </a:xfrm>
          <a:prstGeom prst="cloudCallout">
            <a:avLst>
              <a:gd name="adj1" fmla="val -150143"/>
              <a:gd name="adj2" fmla="val 57290"/>
            </a:avLst>
          </a:prstGeom>
          <a:noFill/>
          <a:ln>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TextBox 16">
            <a:extLst>
              <a:ext uri="{FF2B5EF4-FFF2-40B4-BE49-F238E27FC236}">
                <a16:creationId xmlns:a16="http://schemas.microsoft.com/office/drawing/2014/main" id="{08539431-711E-3269-6AB9-D6877F89C5BC}"/>
              </a:ext>
            </a:extLst>
          </p:cNvPr>
          <p:cNvSpPr txBox="1"/>
          <p:nvPr/>
        </p:nvSpPr>
        <p:spPr>
          <a:xfrm>
            <a:off x="5958265" y="906528"/>
            <a:ext cx="2243470" cy="461665"/>
          </a:xfrm>
          <a:prstGeom prst="rect">
            <a:avLst/>
          </a:prstGeom>
          <a:noFill/>
        </p:spPr>
        <p:txBody>
          <a:bodyPr wrap="square" rtlCol="0">
            <a:spAutoFit/>
          </a:bodyPr>
          <a:lstStyle/>
          <a:p>
            <a:r>
              <a:rPr lang="en-AU"/>
              <a:t>Vectors?</a:t>
            </a:r>
          </a:p>
        </p:txBody>
      </p:sp>
      <p:sp>
        <p:nvSpPr>
          <p:cNvPr id="1024" name="TextBox 1023">
            <a:extLst>
              <a:ext uri="{FF2B5EF4-FFF2-40B4-BE49-F238E27FC236}">
                <a16:creationId xmlns:a16="http://schemas.microsoft.com/office/drawing/2014/main" id="{CE23587A-AF63-0B83-0B7A-EE805DE7AFF1}"/>
              </a:ext>
            </a:extLst>
          </p:cNvPr>
          <p:cNvSpPr txBox="1"/>
          <p:nvPr/>
        </p:nvSpPr>
        <p:spPr>
          <a:xfrm>
            <a:off x="9717318" y="2142792"/>
            <a:ext cx="1156515" cy="461665"/>
          </a:xfrm>
          <a:prstGeom prst="rect">
            <a:avLst/>
          </a:prstGeom>
          <a:noFill/>
        </p:spPr>
        <p:txBody>
          <a:bodyPr wrap="square" rtlCol="0">
            <a:spAutoFit/>
          </a:bodyPr>
          <a:lstStyle/>
          <a:p>
            <a:r>
              <a:rPr lang="en-AU"/>
              <a:t>Host?</a:t>
            </a:r>
          </a:p>
        </p:txBody>
      </p:sp>
      <p:sp>
        <p:nvSpPr>
          <p:cNvPr id="1025" name="TextBox 1024">
            <a:extLst>
              <a:ext uri="{FF2B5EF4-FFF2-40B4-BE49-F238E27FC236}">
                <a16:creationId xmlns:a16="http://schemas.microsoft.com/office/drawing/2014/main" id="{44EC628B-7A5B-2CD1-8D77-F64C2B7080F8}"/>
              </a:ext>
            </a:extLst>
          </p:cNvPr>
          <p:cNvSpPr txBox="1"/>
          <p:nvPr/>
        </p:nvSpPr>
        <p:spPr>
          <a:xfrm>
            <a:off x="1325350" y="1583791"/>
            <a:ext cx="2442844" cy="461665"/>
          </a:xfrm>
          <a:prstGeom prst="rect">
            <a:avLst/>
          </a:prstGeom>
          <a:noFill/>
        </p:spPr>
        <p:txBody>
          <a:bodyPr wrap="square" rtlCol="0">
            <a:spAutoFit/>
          </a:bodyPr>
          <a:lstStyle/>
          <a:p>
            <a:r>
              <a:rPr lang="en-AU"/>
              <a:t>Environment?</a:t>
            </a:r>
          </a:p>
        </p:txBody>
      </p:sp>
      <p:sp>
        <p:nvSpPr>
          <p:cNvPr id="1027" name="Thought Bubble: Cloud 1026">
            <a:extLst>
              <a:ext uri="{FF2B5EF4-FFF2-40B4-BE49-F238E27FC236}">
                <a16:creationId xmlns:a16="http://schemas.microsoft.com/office/drawing/2014/main" id="{164EDE24-F1C4-2288-7A62-F0C50EF43392}"/>
              </a:ext>
            </a:extLst>
          </p:cNvPr>
          <p:cNvSpPr/>
          <p:nvPr/>
        </p:nvSpPr>
        <p:spPr>
          <a:xfrm rot="418899">
            <a:off x="817072" y="1353494"/>
            <a:ext cx="3103886" cy="2160207"/>
          </a:xfrm>
          <a:prstGeom prst="cloudCallout">
            <a:avLst>
              <a:gd name="adj1" fmla="val 74688"/>
              <a:gd name="adj2" fmla="val 72689"/>
            </a:avLst>
          </a:prstGeom>
          <a:noFill/>
          <a:ln>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29" name="Picture 2" descr="Rain Cloud PNGs for Free Download">
            <a:extLst>
              <a:ext uri="{FF2B5EF4-FFF2-40B4-BE49-F238E27FC236}">
                <a16:creationId xmlns:a16="http://schemas.microsoft.com/office/drawing/2014/main" id="{DE29301E-947C-269C-628B-A5536430338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65130" y="2169949"/>
            <a:ext cx="808394" cy="808394"/>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2" descr="Sydney Rock Oyster Stock Illustrations, Cliparts and Royalty Free Sydney  Rock Oyster Vectors">
            <a:extLst>
              <a:ext uri="{FF2B5EF4-FFF2-40B4-BE49-F238E27FC236}">
                <a16:creationId xmlns:a16="http://schemas.microsoft.com/office/drawing/2014/main" id="{6A2B234E-EEB9-9A39-04B2-F84A8D206B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3699" t="13605" r="18710" b="14823"/>
          <a:stretch/>
        </p:blipFill>
        <p:spPr bwMode="auto">
          <a:xfrm>
            <a:off x="9451601" y="2604034"/>
            <a:ext cx="1013152" cy="1090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6522311"/>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BA999-BB71-78D1-14FB-C4AB1ADDA065}"/>
              </a:ext>
            </a:extLst>
          </p:cNvPr>
          <p:cNvSpPr>
            <a:spLocks noGrp="1"/>
          </p:cNvSpPr>
          <p:nvPr>
            <p:ph type="title"/>
          </p:nvPr>
        </p:nvSpPr>
        <p:spPr/>
        <p:txBody>
          <a:bodyPr/>
          <a:lstStyle/>
          <a:p>
            <a:r>
              <a:rPr lang="en-AU" dirty="0"/>
              <a:t>Potential Vectors? </a:t>
            </a:r>
            <a:r>
              <a:rPr lang="en-AU" sz="3200" dirty="0"/>
              <a:t>(Intermediate Hosts)</a:t>
            </a:r>
            <a:endParaRPr lang="en-AU" dirty="0"/>
          </a:p>
        </p:txBody>
      </p:sp>
      <p:sp>
        <p:nvSpPr>
          <p:cNvPr id="3" name="Footer Placeholder 2">
            <a:extLst>
              <a:ext uri="{FF2B5EF4-FFF2-40B4-BE49-F238E27FC236}">
                <a16:creationId xmlns:a16="http://schemas.microsoft.com/office/drawing/2014/main" id="{47C0017C-5A3C-53B3-52E0-E49C300B9433}"/>
              </a:ext>
            </a:extLst>
          </p:cNvPr>
          <p:cNvSpPr>
            <a:spLocks noGrp="1"/>
          </p:cNvSpPr>
          <p:nvPr>
            <p:ph type="ftr" sz="quarter" idx="11"/>
          </p:nvPr>
        </p:nvSpPr>
        <p:spPr/>
        <p:txBody>
          <a:bodyPr/>
          <a:lstStyle/>
          <a:p>
            <a:r>
              <a:rPr lang="en-US">
                <a:latin typeface="Public Sans SemiBold"/>
              </a:rPr>
              <a:t>What we do (and don't) know about QX in NSW</a:t>
            </a:r>
            <a:endParaRPr lang="en-US"/>
          </a:p>
          <a:p>
            <a:endParaRPr lang="en-AU"/>
          </a:p>
        </p:txBody>
      </p:sp>
      <p:sp>
        <p:nvSpPr>
          <p:cNvPr id="4" name="Slide Number Placeholder 3">
            <a:extLst>
              <a:ext uri="{FF2B5EF4-FFF2-40B4-BE49-F238E27FC236}">
                <a16:creationId xmlns:a16="http://schemas.microsoft.com/office/drawing/2014/main" id="{A8FFF4F1-FBEB-DC17-2E3D-B15C2E5D6621}"/>
              </a:ext>
            </a:extLst>
          </p:cNvPr>
          <p:cNvSpPr>
            <a:spLocks noGrp="1"/>
          </p:cNvSpPr>
          <p:nvPr>
            <p:ph type="sldNum" sz="quarter" idx="12"/>
          </p:nvPr>
        </p:nvSpPr>
        <p:spPr/>
        <p:txBody>
          <a:bodyPr/>
          <a:lstStyle/>
          <a:p>
            <a:fld id="{10A01DC5-1685-4615-8240-15192985C6A2}" type="slidenum">
              <a:rPr lang="en-AU" smtClean="0"/>
              <a:t>7</a:t>
            </a:fld>
            <a:endParaRPr lang="en-AU"/>
          </a:p>
        </p:txBody>
      </p:sp>
      <p:sp>
        <p:nvSpPr>
          <p:cNvPr id="11" name="Oval 10">
            <a:extLst>
              <a:ext uri="{FF2B5EF4-FFF2-40B4-BE49-F238E27FC236}">
                <a16:creationId xmlns:a16="http://schemas.microsoft.com/office/drawing/2014/main" id="{39E3C6B5-7E29-C83A-60C0-514C0BB7091D}"/>
              </a:ext>
            </a:extLst>
          </p:cNvPr>
          <p:cNvSpPr/>
          <p:nvPr/>
        </p:nvSpPr>
        <p:spPr>
          <a:xfrm>
            <a:off x="7584507" y="3593042"/>
            <a:ext cx="2972900" cy="265643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t>Jellyfish</a:t>
            </a:r>
          </a:p>
          <a:p>
            <a:pPr algn="ctr"/>
            <a:endParaRPr lang="en-AU"/>
          </a:p>
          <a:p>
            <a:pPr algn="ctr"/>
            <a:r>
              <a:rPr lang="en-AU"/>
              <a:t>2 weak positives</a:t>
            </a:r>
          </a:p>
        </p:txBody>
      </p:sp>
      <p:sp>
        <p:nvSpPr>
          <p:cNvPr id="12" name="Oval 11">
            <a:extLst>
              <a:ext uri="{FF2B5EF4-FFF2-40B4-BE49-F238E27FC236}">
                <a16:creationId xmlns:a16="http://schemas.microsoft.com/office/drawing/2014/main" id="{8AAAEDB3-5E4B-4F86-1A5A-631C12E91150}"/>
              </a:ext>
            </a:extLst>
          </p:cNvPr>
          <p:cNvSpPr/>
          <p:nvPr/>
        </p:nvSpPr>
        <p:spPr>
          <a:xfrm>
            <a:off x="1274890" y="3731198"/>
            <a:ext cx="2734197" cy="25182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t>Polychaete worms</a:t>
            </a:r>
          </a:p>
          <a:p>
            <a:pPr algn="ctr"/>
            <a:endParaRPr lang="en-AU"/>
          </a:p>
          <a:p>
            <a:pPr algn="ctr"/>
            <a:r>
              <a:rPr lang="en-AU"/>
              <a:t>0 positives</a:t>
            </a:r>
          </a:p>
        </p:txBody>
      </p:sp>
      <p:sp>
        <p:nvSpPr>
          <p:cNvPr id="13" name="Oval 12">
            <a:extLst>
              <a:ext uri="{FF2B5EF4-FFF2-40B4-BE49-F238E27FC236}">
                <a16:creationId xmlns:a16="http://schemas.microsoft.com/office/drawing/2014/main" id="{3B22D19B-6282-C30E-82A0-A87B470DBFAF}"/>
              </a:ext>
            </a:extLst>
          </p:cNvPr>
          <p:cNvSpPr/>
          <p:nvPr/>
        </p:nvSpPr>
        <p:spPr>
          <a:xfrm>
            <a:off x="4261087" y="1110772"/>
            <a:ext cx="2972901" cy="262042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t>Plankton </a:t>
            </a:r>
          </a:p>
          <a:p>
            <a:pPr algn="ctr"/>
            <a:endParaRPr lang="en-AU"/>
          </a:p>
          <a:p>
            <a:pPr algn="ctr"/>
            <a:r>
              <a:rPr lang="en-AU"/>
              <a:t>2 positives</a:t>
            </a:r>
          </a:p>
        </p:txBody>
      </p:sp>
      <p:pic>
        <p:nvPicPr>
          <p:cNvPr id="7" name="Picture 10" descr="Jellyfish icon vector. Sea life illustration sign. Ocean symbol or logo.  25943734 Vector Art at Vecteezy">
            <a:extLst>
              <a:ext uri="{FF2B5EF4-FFF2-40B4-BE49-F238E27FC236}">
                <a16:creationId xmlns:a16="http://schemas.microsoft.com/office/drawing/2014/main" id="{DAA3F209-0AE1-102F-8586-869AC93A6347}"/>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foregroundMark x1="46735" y1="30714" x2="48265" y2="28265"/>
                      </a14:backgroundRemoval>
                    </a14:imgEffect>
                  </a14:imgLayer>
                </a14:imgProps>
              </a:ext>
              <a:ext uri="{28A0092B-C50C-407E-A947-70E740481C1C}">
                <a14:useLocalDpi xmlns:a14="http://schemas.microsoft.com/office/drawing/2010/main" val="0"/>
              </a:ext>
            </a:extLst>
          </a:blip>
          <a:srcRect/>
          <a:stretch>
            <a:fillRect/>
          </a:stretch>
        </p:blipFill>
        <p:spPr bwMode="auto">
          <a:xfrm>
            <a:off x="9979957" y="5094574"/>
            <a:ext cx="1154900" cy="11549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844 Copepod Royalty-Free Photos and Stock Images | Shutterstock">
            <a:extLst>
              <a:ext uri="{FF2B5EF4-FFF2-40B4-BE49-F238E27FC236}">
                <a16:creationId xmlns:a16="http://schemas.microsoft.com/office/drawing/2014/main" id="{D99961BA-5909-7AF7-8138-C03658DE1CAB}"/>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13214" b="76786" l="25000" r="71154">
                        <a14:foregroundMark x1="42308" y1="13571" x2="31923" y2="16429"/>
                        <a14:foregroundMark x1="31923" y1="16429" x2="29615" y2="38214"/>
                        <a14:foregroundMark x1="29615" y1="38214" x2="29231" y2="60000"/>
                        <a14:foregroundMark x1="29231" y1="60000" x2="28846" y2="59286"/>
                        <a14:foregroundMark x1="58239" y1="15804" x2="65769" y2="13214"/>
                        <a14:foregroundMark x1="55385" y1="16786" x2="56001" y2="16574"/>
                        <a14:foregroundMark x1="65769" y1="13214" x2="70385" y2="24286"/>
                        <a14:foregroundMark x1="70385" y1="24286" x2="71154" y2="60000"/>
                        <a14:backgroundMark x1="60385" y1="17857" x2="58462" y2="18929"/>
                      </a14:backgroundRemoval>
                    </a14:imgEffect>
                  </a14:imgLayer>
                </a14:imgProps>
              </a:ext>
              <a:ext uri="{28A0092B-C50C-407E-A947-70E740481C1C}">
                <a14:useLocalDpi xmlns:a14="http://schemas.microsoft.com/office/drawing/2010/main" val="0"/>
              </a:ext>
            </a:extLst>
          </a:blip>
          <a:srcRect l="19487" t="8794" r="23649" b="15270"/>
          <a:stretch/>
        </p:blipFill>
        <p:spPr bwMode="auto">
          <a:xfrm rot="1957930">
            <a:off x="6398521" y="1036721"/>
            <a:ext cx="906143" cy="130316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Polychaete 1 | Fauna - Worms">
            <a:extLst>
              <a:ext uri="{FF2B5EF4-FFF2-40B4-BE49-F238E27FC236}">
                <a16:creationId xmlns:a16="http://schemas.microsoft.com/office/drawing/2014/main" id="{B0C47943-D70E-B20B-EE60-5939D79B1275}"/>
              </a:ext>
            </a:extLst>
          </p:cNvPr>
          <p:cNvPicPr>
            <a:picLocks noChangeAspect="1" noChangeArrowheads="1"/>
          </p:cNvPicPr>
          <p:nvPr/>
        </p:nvPicPr>
        <p:blipFill>
          <a:blip r:embed="rId8">
            <a:duotone>
              <a:prstClr val="black"/>
              <a:schemeClr val="accent5">
                <a:tint val="45000"/>
                <a:satMod val="400000"/>
              </a:schemeClr>
            </a:duotone>
            <a:extLst>
              <a:ext uri="{BEBA8EAE-BF5A-486C-A8C5-ECC9F3942E4B}">
                <a14:imgProps xmlns:a14="http://schemas.microsoft.com/office/drawing/2010/main">
                  <a14:imgLayer r:embed="rId9">
                    <a14:imgEffect>
                      <a14:artisticGlowEdges/>
                    </a14:imgEffect>
                  </a14:imgLayer>
                </a14:imgProps>
              </a:ext>
              <a:ext uri="{28A0092B-C50C-407E-A947-70E740481C1C}">
                <a14:useLocalDpi xmlns:a14="http://schemas.microsoft.com/office/drawing/2010/main" val="0"/>
              </a:ext>
            </a:extLst>
          </a:blip>
          <a:srcRect/>
          <a:stretch>
            <a:fillRect/>
          </a:stretch>
        </p:blipFill>
        <p:spPr bwMode="auto">
          <a:xfrm rot="18759803">
            <a:off x="635552" y="4143977"/>
            <a:ext cx="1186714" cy="118671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A0179567-65AD-413E-B541-63496B9AF407}"/>
              </a:ext>
            </a:extLst>
          </p:cNvPr>
          <p:cNvSpPr/>
          <p:nvPr/>
        </p:nvSpPr>
        <p:spPr>
          <a:xfrm>
            <a:off x="10506313" y="3454805"/>
            <a:ext cx="1154899" cy="1107996"/>
          </a:xfrm>
          <a:prstGeom prst="rect">
            <a:avLst/>
          </a:prstGeom>
          <a:noFill/>
        </p:spPr>
        <p:txBody>
          <a:bodyPr wrap="square" lIns="91440" tIns="45720" rIns="91440" bIns="45720">
            <a:spAutoFit/>
          </a:bodyPr>
          <a:lstStyle/>
          <a:p>
            <a:pPr algn="ctr"/>
            <a:r>
              <a:rPr lang="en-US" sz="6600" b="0" cap="none" spc="0" dirty="0">
                <a:ln w="0"/>
                <a:solidFill>
                  <a:schemeClr val="tx1"/>
                </a:solidFill>
                <a:effectLst>
                  <a:outerShdw blurRad="38100" dist="19050" dir="2700000" algn="tl" rotWithShape="0">
                    <a:schemeClr val="dk1">
                      <a:alpha val="40000"/>
                    </a:schemeClr>
                  </a:outerShdw>
                </a:effectLst>
              </a:rPr>
              <a:t>?</a:t>
            </a:r>
            <a:endParaRPr lang="en-AU" sz="66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340017382"/>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C5460-532D-25AB-A050-56B63493BCAD}"/>
              </a:ext>
            </a:extLst>
          </p:cNvPr>
          <p:cNvSpPr>
            <a:spLocks noGrp="1"/>
          </p:cNvSpPr>
          <p:nvPr>
            <p:ph type="title"/>
          </p:nvPr>
        </p:nvSpPr>
        <p:spPr/>
        <p:txBody>
          <a:bodyPr/>
          <a:lstStyle/>
          <a:p>
            <a:r>
              <a:rPr lang="en-AU"/>
              <a:t>Previous QX Window of Infection Studies</a:t>
            </a:r>
          </a:p>
        </p:txBody>
      </p:sp>
      <p:sp>
        <p:nvSpPr>
          <p:cNvPr id="3" name="Footer Placeholder 2">
            <a:extLst>
              <a:ext uri="{FF2B5EF4-FFF2-40B4-BE49-F238E27FC236}">
                <a16:creationId xmlns:a16="http://schemas.microsoft.com/office/drawing/2014/main" id="{4AD20898-C8C4-F92D-27F1-C79CB6A5277E}"/>
              </a:ext>
            </a:extLst>
          </p:cNvPr>
          <p:cNvSpPr>
            <a:spLocks noGrp="1"/>
          </p:cNvSpPr>
          <p:nvPr>
            <p:ph type="ftr" sz="quarter" idx="11"/>
          </p:nvPr>
        </p:nvSpPr>
        <p:spPr/>
        <p:txBody>
          <a:bodyPr/>
          <a:lstStyle/>
          <a:p>
            <a:r>
              <a:rPr lang="en-US">
                <a:latin typeface="Public Sans SemiBold"/>
              </a:rPr>
              <a:t>What we do (and don't) know about QX in NSW</a:t>
            </a:r>
            <a:endParaRPr lang="en-US"/>
          </a:p>
          <a:p>
            <a:endParaRPr lang="en-AU"/>
          </a:p>
        </p:txBody>
      </p:sp>
      <p:sp>
        <p:nvSpPr>
          <p:cNvPr id="4" name="Slide Number Placeholder 3">
            <a:extLst>
              <a:ext uri="{FF2B5EF4-FFF2-40B4-BE49-F238E27FC236}">
                <a16:creationId xmlns:a16="http://schemas.microsoft.com/office/drawing/2014/main" id="{E29A9A8C-71EB-B3A2-BD4C-83401ADF71CD}"/>
              </a:ext>
            </a:extLst>
          </p:cNvPr>
          <p:cNvSpPr>
            <a:spLocks noGrp="1"/>
          </p:cNvSpPr>
          <p:nvPr>
            <p:ph type="sldNum" sz="quarter" idx="12"/>
          </p:nvPr>
        </p:nvSpPr>
        <p:spPr/>
        <p:txBody>
          <a:bodyPr/>
          <a:lstStyle/>
          <a:p>
            <a:fld id="{10A01DC5-1685-4615-8240-15192985C6A2}" type="slidenum">
              <a:rPr lang="en-AU" smtClean="0"/>
              <a:t>8</a:t>
            </a:fld>
            <a:endParaRPr lang="en-AU"/>
          </a:p>
        </p:txBody>
      </p:sp>
      <p:sp>
        <p:nvSpPr>
          <p:cNvPr id="5" name="Table Placeholder 4">
            <a:extLst>
              <a:ext uri="{FF2B5EF4-FFF2-40B4-BE49-F238E27FC236}">
                <a16:creationId xmlns:a16="http://schemas.microsoft.com/office/drawing/2014/main" id="{6D5867A2-CCA5-5F77-9D98-9EB147D95869}"/>
              </a:ext>
            </a:extLst>
          </p:cNvPr>
          <p:cNvSpPr>
            <a:spLocks noGrp="1"/>
          </p:cNvSpPr>
          <p:nvPr>
            <p:ph type="tbl" sz="quarter" idx="13"/>
          </p:nvPr>
        </p:nvSpPr>
        <p:spPr>
          <a:xfrm>
            <a:off x="360538" y="1369652"/>
            <a:ext cx="11447462" cy="4500000"/>
          </a:xfrm>
        </p:spPr>
        <p:txBody>
          <a:bodyPr/>
          <a:lstStyle/>
          <a:p>
            <a:pPr marL="342900" indent="-342900">
              <a:buFont typeface="Arial" panose="020B0604020202020204" pitchFamily="34" charset="0"/>
              <a:buChar char="•"/>
            </a:pPr>
            <a:endParaRPr lang="en-AU"/>
          </a:p>
          <a:p>
            <a:pPr marL="342900" indent="-342900">
              <a:buFont typeface="Arial" panose="020B0604020202020204" pitchFamily="34" charset="0"/>
              <a:buChar char="•"/>
            </a:pPr>
            <a:r>
              <a:rPr lang="en-AU"/>
              <a:t>Analysis of the Hawkesbury region in the 2005/06 to 2008/09 seasons demonstrated that for QX in the Hawkesbury River:</a:t>
            </a:r>
          </a:p>
          <a:p>
            <a:pPr marL="702310" lvl="4" indent="-342900">
              <a:buFont typeface="Calibri" panose="020F0502020204030204" pitchFamily="34" charset="0"/>
              <a:buChar char="-"/>
            </a:pPr>
            <a:r>
              <a:rPr lang="en-AU" sz="2000"/>
              <a:t>infection period is between 8 and 18 weeks</a:t>
            </a:r>
          </a:p>
          <a:p>
            <a:pPr marL="702310" lvl="4" indent="-342900">
              <a:buFont typeface="Calibri" panose="02020603050405020304" pitchFamily="18" charset="0"/>
              <a:buChar char="-"/>
            </a:pPr>
            <a:r>
              <a:rPr lang="en-AU" sz="2000"/>
              <a:t>start of infection is highly variable but occurred after a drop in salinity to 10ppt</a:t>
            </a:r>
          </a:p>
          <a:p>
            <a:pPr marL="702310" lvl="4" indent="-342900">
              <a:buFont typeface="Calibri" panose="02020603050405020304" pitchFamily="18" charset="0"/>
              <a:buChar char="-"/>
            </a:pPr>
            <a:r>
              <a:rPr lang="en-AU" sz="2000"/>
              <a:t>end of infection seems more predictable and occurs after a drop in water temperature</a:t>
            </a:r>
          </a:p>
          <a:p>
            <a:pPr marL="702310" lvl="4" indent="-342900">
              <a:buFont typeface="Calibri" panose="02020603050405020304" pitchFamily="18" charset="0"/>
              <a:buChar char="-"/>
            </a:pPr>
            <a:r>
              <a:rPr lang="en-AU" sz="2000"/>
              <a:t>infections didn't occur at water temperature less than 21.5°C</a:t>
            </a:r>
          </a:p>
          <a:p>
            <a:pPr marL="342900" lvl="3" indent="-342900"/>
            <a:endParaRPr lang="en-AU" sz="2000"/>
          </a:p>
          <a:p>
            <a:pPr marL="342900" lvl="3" indent="-342900">
              <a:buFont typeface="Arial" panose="020B0604020202020204" pitchFamily="34" charset="0"/>
              <a:buChar char="•"/>
            </a:pPr>
            <a:endParaRPr lang="en-AU" sz="2000"/>
          </a:p>
          <a:p>
            <a:pPr marL="342900" lvl="2" indent="-342900">
              <a:buFont typeface="Arial" panose="020B0604020202020204" pitchFamily="34" charset="0"/>
              <a:buChar char="•"/>
            </a:pPr>
            <a:endParaRPr lang="en-AU"/>
          </a:p>
        </p:txBody>
      </p:sp>
    </p:spTree>
    <p:extLst>
      <p:ext uri="{BB962C8B-B14F-4D97-AF65-F5344CB8AC3E}">
        <p14:creationId xmlns:p14="http://schemas.microsoft.com/office/powerpoint/2010/main" val="3631171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EFF42-3DF3-E58C-0E05-F2C7411D332A}"/>
              </a:ext>
            </a:extLst>
          </p:cNvPr>
          <p:cNvSpPr>
            <a:spLocks noGrp="1"/>
          </p:cNvSpPr>
          <p:nvPr>
            <p:ph type="title"/>
          </p:nvPr>
        </p:nvSpPr>
        <p:spPr/>
        <p:txBody>
          <a:bodyPr/>
          <a:lstStyle/>
          <a:p>
            <a:r>
              <a:rPr lang="en-AU"/>
              <a:t>Window of Infection – study design</a:t>
            </a:r>
          </a:p>
        </p:txBody>
      </p:sp>
      <p:sp>
        <p:nvSpPr>
          <p:cNvPr id="3" name="Footer Placeholder 2">
            <a:extLst>
              <a:ext uri="{FF2B5EF4-FFF2-40B4-BE49-F238E27FC236}">
                <a16:creationId xmlns:a16="http://schemas.microsoft.com/office/drawing/2014/main" id="{1647BD13-BD8D-DE0F-A99A-E9C1EE4C0148}"/>
              </a:ext>
            </a:extLst>
          </p:cNvPr>
          <p:cNvSpPr>
            <a:spLocks noGrp="1"/>
          </p:cNvSpPr>
          <p:nvPr>
            <p:ph type="ftr" sz="quarter" idx="11"/>
          </p:nvPr>
        </p:nvSpPr>
        <p:spPr/>
        <p:txBody>
          <a:bodyPr/>
          <a:lstStyle/>
          <a:p>
            <a:pPr>
              <a:spcAft>
                <a:spcPts val="600"/>
              </a:spcAft>
            </a:pPr>
            <a:r>
              <a:rPr lang="en-US">
                <a:latin typeface="Public Sans SemiBold"/>
              </a:rPr>
              <a:t>What we do (and don't) know about QX in NSW</a:t>
            </a:r>
            <a:endParaRPr lang="en-US"/>
          </a:p>
        </p:txBody>
      </p:sp>
      <p:sp>
        <p:nvSpPr>
          <p:cNvPr id="4" name="Slide Number Placeholder 3">
            <a:extLst>
              <a:ext uri="{FF2B5EF4-FFF2-40B4-BE49-F238E27FC236}">
                <a16:creationId xmlns:a16="http://schemas.microsoft.com/office/drawing/2014/main" id="{9E8A5314-D052-0708-959C-20749362617E}"/>
              </a:ext>
            </a:extLst>
          </p:cNvPr>
          <p:cNvSpPr>
            <a:spLocks noGrp="1"/>
          </p:cNvSpPr>
          <p:nvPr>
            <p:ph type="sldNum" sz="quarter" idx="12"/>
          </p:nvPr>
        </p:nvSpPr>
        <p:spPr/>
        <p:txBody>
          <a:bodyPr/>
          <a:lstStyle/>
          <a:p>
            <a:fld id="{10A01DC5-1685-4615-8240-15192985C6A2}" type="slidenum">
              <a:rPr lang="en-AU" smtClean="0"/>
              <a:t>9</a:t>
            </a:fld>
            <a:endParaRPr lang="en-AU"/>
          </a:p>
        </p:txBody>
      </p:sp>
      <p:pic>
        <p:nvPicPr>
          <p:cNvPr id="8" name="Picture 7">
            <a:extLst>
              <a:ext uri="{FF2B5EF4-FFF2-40B4-BE49-F238E27FC236}">
                <a16:creationId xmlns:a16="http://schemas.microsoft.com/office/drawing/2014/main" id="{51B36BAA-719C-3B37-5715-4EDF2AB6D115}"/>
              </a:ext>
            </a:extLst>
          </p:cNvPr>
          <p:cNvPicPr>
            <a:picLocks noChangeAspect="1"/>
          </p:cNvPicPr>
          <p:nvPr/>
        </p:nvPicPr>
        <p:blipFill>
          <a:blip r:embed="rId3"/>
          <a:stretch>
            <a:fillRect/>
          </a:stretch>
        </p:blipFill>
        <p:spPr>
          <a:xfrm>
            <a:off x="1836645" y="1384605"/>
            <a:ext cx="7886700" cy="4648200"/>
          </a:xfrm>
          <a:prstGeom prst="rect">
            <a:avLst/>
          </a:prstGeom>
        </p:spPr>
      </p:pic>
      <p:pic>
        <p:nvPicPr>
          <p:cNvPr id="9" name="Picture 8" descr="A hand holding tweezers over a petri dish&#10;&#10;Description automatically generated">
            <a:extLst>
              <a:ext uri="{FF2B5EF4-FFF2-40B4-BE49-F238E27FC236}">
                <a16:creationId xmlns:a16="http://schemas.microsoft.com/office/drawing/2014/main" id="{59838489-E3BE-6420-FA81-CD5E54885B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80000" y="2238041"/>
            <a:ext cx="1766696" cy="1325022"/>
          </a:xfrm>
          <a:prstGeom prst="roundRect">
            <a:avLst/>
          </a:prstGeom>
        </p:spPr>
      </p:pic>
      <p:pic>
        <p:nvPicPr>
          <p:cNvPr id="10" name="Picture 8" descr="Eppendorf Tube Red Clip Art at Clker.com - vector clip art online, royalty  free &amp; public domain">
            <a:extLst>
              <a:ext uri="{FF2B5EF4-FFF2-40B4-BE49-F238E27FC236}">
                <a16:creationId xmlns:a16="http://schemas.microsoft.com/office/drawing/2014/main" id="{58879366-57D3-0CF4-747B-1459AEFB4D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15763" y="1369652"/>
            <a:ext cx="252436" cy="623728"/>
          </a:xfrm>
          <a:prstGeom prst="rect">
            <a:avLst/>
          </a:prstGeom>
          <a:noFill/>
          <a:extLst>
            <a:ext uri="{909E8E84-426E-40DD-AFC4-6F175D3DCCD1}">
              <a14:hiddenFill xmlns:a14="http://schemas.microsoft.com/office/drawing/2010/main">
                <a:solidFill>
                  <a:srgbClr val="FFFFFF"/>
                </a:solidFill>
              </a14:hiddenFill>
            </a:ext>
          </a:extLst>
        </p:spPr>
      </p:pic>
      <p:sp>
        <p:nvSpPr>
          <p:cNvPr id="12" name="Double Wave 11">
            <a:extLst>
              <a:ext uri="{FF2B5EF4-FFF2-40B4-BE49-F238E27FC236}">
                <a16:creationId xmlns:a16="http://schemas.microsoft.com/office/drawing/2014/main" id="{06F8032C-85B6-6766-A58F-460428A0AFBE}"/>
              </a:ext>
            </a:extLst>
          </p:cNvPr>
          <p:cNvSpPr/>
          <p:nvPr/>
        </p:nvSpPr>
        <p:spPr>
          <a:xfrm>
            <a:off x="218613" y="3318414"/>
            <a:ext cx="1419153" cy="1138691"/>
          </a:xfrm>
          <a:prstGeom prst="doubleWave">
            <a:avLst/>
          </a:prstGeom>
          <a:solidFill>
            <a:srgbClr val="46B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Picture 4" descr="1,500+ Closed Oyster Stock Photos, Pictures &amp; Royalty-Free Images - iStock  | Pearl, Oyster shell, Oyster pearl">
            <a:extLst>
              <a:ext uri="{FF2B5EF4-FFF2-40B4-BE49-F238E27FC236}">
                <a16:creationId xmlns:a16="http://schemas.microsoft.com/office/drawing/2014/main" id="{405BCD76-7069-038D-282A-88EF74EB699C}"/>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45304" y="2091251"/>
            <a:ext cx="1149827" cy="839824"/>
          </a:xfrm>
          <a:prstGeom prst="rect">
            <a:avLst/>
          </a:prstGeom>
          <a:noFill/>
          <a:extLst>
            <a:ext uri="{909E8E84-426E-40DD-AFC4-6F175D3DCCD1}">
              <a14:hiddenFill xmlns:a14="http://schemas.microsoft.com/office/drawing/2010/main">
                <a:solidFill>
                  <a:srgbClr val="FFFFFF"/>
                </a:solidFill>
              </a14:hiddenFill>
            </a:ext>
          </a:extLst>
        </p:spPr>
      </p:pic>
      <p:pic>
        <p:nvPicPr>
          <p:cNvPr id="14" name="Graphic 13" descr="Arrow Down with solid fill">
            <a:extLst>
              <a:ext uri="{FF2B5EF4-FFF2-40B4-BE49-F238E27FC236}">
                <a16:creationId xmlns:a16="http://schemas.microsoft.com/office/drawing/2014/main" id="{73631F03-789C-BF7C-808A-2939E27227F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87939" y="2794305"/>
            <a:ext cx="914400" cy="914400"/>
          </a:xfrm>
          <a:prstGeom prst="rect">
            <a:avLst/>
          </a:prstGeom>
        </p:spPr>
      </p:pic>
      <p:sp>
        <p:nvSpPr>
          <p:cNvPr id="15" name="Double Wave 14">
            <a:extLst>
              <a:ext uri="{FF2B5EF4-FFF2-40B4-BE49-F238E27FC236}">
                <a16:creationId xmlns:a16="http://schemas.microsoft.com/office/drawing/2014/main" id="{97785166-DF8C-7368-F045-60D72998A466}"/>
              </a:ext>
            </a:extLst>
          </p:cNvPr>
          <p:cNvSpPr/>
          <p:nvPr/>
        </p:nvSpPr>
        <p:spPr>
          <a:xfrm>
            <a:off x="10253771" y="5007439"/>
            <a:ext cx="1419153" cy="1138691"/>
          </a:xfrm>
          <a:prstGeom prst="doubleWave">
            <a:avLst/>
          </a:prstGeom>
          <a:solidFill>
            <a:srgbClr val="46B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6" name="Picture 4" descr="1,500+ Closed Oyster Stock Photos, Pictures &amp; Royalty-Free Images - iStock  | Pearl, Oyster shell, Oyster pearl">
            <a:extLst>
              <a:ext uri="{FF2B5EF4-FFF2-40B4-BE49-F238E27FC236}">
                <a16:creationId xmlns:a16="http://schemas.microsoft.com/office/drawing/2014/main" id="{C1952F3A-668F-C750-CF94-DA283C5147D7}"/>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388432" y="3973938"/>
            <a:ext cx="1149827" cy="839824"/>
          </a:xfrm>
          <a:prstGeom prst="rect">
            <a:avLst/>
          </a:prstGeom>
          <a:noFill/>
          <a:extLst>
            <a:ext uri="{909E8E84-426E-40DD-AFC4-6F175D3DCCD1}">
              <a14:hiddenFill xmlns:a14="http://schemas.microsoft.com/office/drawing/2010/main">
                <a:solidFill>
                  <a:srgbClr val="FFFFFF"/>
                </a:solidFill>
              </a14:hiddenFill>
            </a:ext>
          </a:extLst>
        </p:spPr>
      </p:pic>
      <p:pic>
        <p:nvPicPr>
          <p:cNvPr id="17" name="Graphic 16" descr="Arrow Down with solid fill">
            <a:extLst>
              <a:ext uri="{FF2B5EF4-FFF2-40B4-BE49-F238E27FC236}">
                <a16:creationId xmlns:a16="http://schemas.microsoft.com/office/drawing/2014/main" id="{C4D232BD-BCEB-C47A-2D9D-2ADB0976521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0800000">
            <a:off x="10506146" y="4729120"/>
            <a:ext cx="914400" cy="914400"/>
          </a:xfrm>
          <a:prstGeom prst="rect">
            <a:avLst/>
          </a:prstGeom>
        </p:spPr>
      </p:pic>
      <p:pic>
        <p:nvPicPr>
          <p:cNvPr id="19" name="Graphic 18" descr="Arrow Up outline">
            <a:extLst>
              <a:ext uri="{FF2B5EF4-FFF2-40B4-BE49-F238E27FC236}">
                <a16:creationId xmlns:a16="http://schemas.microsoft.com/office/drawing/2014/main" id="{5658BA88-13E6-4112-D70D-E4720A05458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695673" y="3357760"/>
            <a:ext cx="492616" cy="492616"/>
          </a:xfrm>
          <a:prstGeom prst="rect">
            <a:avLst/>
          </a:prstGeom>
        </p:spPr>
      </p:pic>
      <p:sp>
        <p:nvSpPr>
          <p:cNvPr id="5" name="TextBox 4">
            <a:extLst>
              <a:ext uri="{FF2B5EF4-FFF2-40B4-BE49-F238E27FC236}">
                <a16:creationId xmlns:a16="http://schemas.microsoft.com/office/drawing/2014/main" id="{52029A51-C6F7-8AA4-8D32-7A22BBD98CED}"/>
              </a:ext>
            </a:extLst>
          </p:cNvPr>
          <p:cNvSpPr txBox="1"/>
          <p:nvPr/>
        </p:nvSpPr>
        <p:spPr>
          <a:xfrm>
            <a:off x="657612" y="1756991"/>
            <a:ext cx="632824" cy="461665"/>
          </a:xfrm>
          <a:prstGeom prst="rect">
            <a:avLst/>
          </a:prstGeom>
          <a:noFill/>
        </p:spPr>
        <p:txBody>
          <a:bodyPr wrap="square" rtlCol="0">
            <a:spAutoFit/>
          </a:bodyPr>
          <a:lstStyle/>
          <a:p>
            <a:r>
              <a:rPr lang="en-AU"/>
              <a:t>35</a:t>
            </a:r>
          </a:p>
        </p:txBody>
      </p:sp>
    </p:spTree>
    <p:extLst>
      <p:ext uri="{BB962C8B-B14F-4D97-AF65-F5344CB8AC3E}">
        <p14:creationId xmlns:p14="http://schemas.microsoft.com/office/powerpoint/2010/main" val="1926898393"/>
      </p:ext>
    </p:extLst>
  </p:cSld>
  <p:clrMapOvr>
    <a:masterClrMapping/>
  </p:clrMapOvr>
</p:sld>
</file>

<file path=ppt/theme/theme1.xml><?xml version="1.0" encoding="utf-8"?>
<a:theme xmlns:a="http://schemas.openxmlformats.org/drawingml/2006/main" name="NSWG Corporate">
  <a:themeElements>
    <a:clrScheme name="NSWG Corporate">
      <a:dk1>
        <a:srgbClr val="22272B"/>
      </a:dk1>
      <a:lt1>
        <a:srgbClr val="FFFFFF"/>
      </a:lt1>
      <a:dk2>
        <a:srgbClr val="D7153A"/>
      </a:dk2>
      <a:lt2>
        <a:srgbClr val="002664"/>
      </a:lt2>
      <a:accent1>
        <a:srgbClr val="002664"/>
      </a:accent1>
      <a:accent2>
        <a:srgbClr val="CBEDFD"/>
      </a:accent2>
      <a:accent3>
        <a:srgbClr val="146CFD"/>
      </a:accent3>
      <a:accent4>
        <a:srgbClr val="8CE0FF"/>
      </a:accent4>
      <a:accent5>
        <a:srgbClr val="495054"/>
      </a:accent5>
      <a:accent6>
        <a:srgbClr val="FFB8C1"/>
      </a:accent6>
      <a:hlink>
        <a:srgbClr val="22272B"/>
      </a:hlink>
      <a:folHlink>
        <a:srgbClr val="22272B"/>
      </a:folHlink>
    </a:clrScheme>
    <a:fontScheme name="NSW Governmen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SWGov_B1_PPT_Corporate_v3" id="{394730F3-E2CB-4F7F-9864-878478E3344D}" vid="{CABB42E2-2283-4F4E-86BD-C2DC532073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c1e6caa-86d1-4ada-a823-56bc339878f7">
      <Terms xmlns="http://schemas.microsoft.com/office/infopath/2007/PartnerControls"/>
    </lcf76f155ced4ddcb4097134ff3c332f>
    <TaxCatchAll xmlns="22c24676-82e3-4e5a-986e-9658fe8309fc" xsi:nil="true"/>
    <SharedWithUsers xmlns="22c24676-82e3-4e5a-986e-9658fe8309fc">
      <UserInfo>
        <DisplayName>Debra Doolan</DisplayName>
        <AccountId>28</AccountId>
        <AccountType/>
      </UserInfo>
      <UserInfo>
        <DisplayName>Nic Schembri</DisplayName>
        <AccountId>118</AccountId>
        <AccountType/>
      </UserInfo>
      <UserInfo>
        <DisplayName>David Blyde</DisplayName>
        <AccountId>1271</AccountId>
        <AccountType/>
      </UserInfo>
    </SharedWithUsers>
    <Notes0 xmlns="8c1e6caa-86d1-4ada-a823-56bc339878f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2F2690C9476AB4CA2D0B80908F22005" ma:contentTypeVersion="26" ma:contentTypeDescription="Create a new document." ma:contentTypeScope="" ma:versionID="274e6dccbf1d5346ba3bc3e3d02dc221">
  <xsd:schema xmlns:xsd="http://www.w3.org/2001/XMLSchema" xmlns:xs="http://www.w3.org/2001/XMLSchema" xmlns:p="http://schemas.microsoft.com/office/2006/metadata/properties" xmlns:ns2="8c1e6caa-86d1-4ada-a823-56bc339878f7" xmlns:ns3="22c24676-82e3-4e5a-986e-9658fe8309fc" targetNamespace="http://schemas.microsoft.com/office/2006/metadata/properties" ma:root="true" ma:fieldsID="c4d7f3efbbbcf72570eb5b37495d185e" ns2:_="" ns3:_="">
    <xsd:import namespace="8c1e6caa-86d1-4ada-a823-56bc339878f7"/>
    <xsd:import namespace="22c24676-82e3-4e5a-986e-9658fe8309f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Notes0"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1e6caa-86d1-4ada-a823-56bc339878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Notes0" ma:index="20" nillable="true" ma:displayName="Notes" ma:internalName="Notes0">
      <xsd:simpleType>
        <xsd:restriction base="dms:Text">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6444c108-d34f-4c01-85d9-27842d74072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2c24676-82e3-4e5a-986e-9658fe8309f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c0a2d342-90ed-4b60-863d-d24cc9c064d5}" ma:internalName="TaxCatchAll" ma:showField="CatchAllData" ma:web="22c24676-82e3-4e5a-986e-9658fe8309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776E48A-48AA-42B4-A044-9CF112C82652}">
  <ds:schemaRefs>
    <ds:schemaRef ds:uri="http://schemas.microsoft.com/sharepoint/v3/contenttype/forms"/>
  </ds:schemaRefs>
</ds:datastoreItem>
</file>

<file path=customXml/itemProps2.xml><?xml version="1.0" encoding="utf-8"?>
<ds:datastoreItem xmlns:ds="http://schemas.openxmlformats.org/officeDocument/2006/customXml" ds:itemID="{B70A26A9-B4E9-4E59-AFE3-9FB5B4D349CD}">
  <ds:schemaRefs>
    <ds:schemaRef ds:uri="http://schemas.microsoft.com/office/2006/metadata/properties"/>
    <ds:schemaRef ds:uri="http://purl.org/dc/elements/1.1/"/>
    <ds:schemaRef ds:uri="http://purl.org/dc/terms/"/>
    <ds:schemaRef ds:uri="http://schemas.openxmlformats.org/package/2006/metadata/core-properties"/>
    <ds:schemaRef ds:uri="8c1e6caa-86d1-4ada-a823-56bc339878f7"/>
    <ds:schemaRef ds:uri="http://purl.org/dc/dcmitype/"/>
    <ds:schemaRef ds:uri="http://schemas.microsoft.com/office/infopath/2007/PartnerControls"/>
    <ds:schemaRef ds:uri="http://schemas.microsoft.com/office/2006/documentManagement/types"/>
    <ds:schemaRef ds:uri="22c24676-82e3-4e5a-986e-9658fe8309fc"/>
    <ds:schemaRef ds:uri="http://www.w3.org/XML/1998/namespace"/>
  </ds:schemaRefs>
</ds:datastoreItem>
</file>

<file path=customXml/itemProps3.xml><?xml version="1.0" encoding="utf-8"?>
<ds:datastoreItem xmlns:ds="http://schemas.openxmlformats.org/officeDocument/2006/customXml" ds:itemID="{5593F8DA-2BB4-4A1E-BEEE-DA122CBDF3C7}">
  <ds:schemaRefs>
    <ds:schemaRef ds:uri="22c24676-82e3-4e5a-986e-9658fe8309fc"/>
    <ds:schemaRef ds:uri="8c1e6caa-86d1-4ada-a823-56bc339878f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nswgov-powerpoint-corporate</Template>
  <TotalTime>0</TotalTime>
  <Words>1940</Words>
  <Application>Microsoft Office PowerPoint</Application>
  <PresentationFormat>Widescreen</PresentationFormat>
  <Paragraphs>206</Paragraphs>
  <Slides>17</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Aptos</vt:lpstr>
      <vt:lpstr>Arial</vt:lpstr>
      <vt:lpstr>Calibri</vt:lpstr>
      <vt:lpstr>Public Sans</vt:lpstr>
      <vt:lpstr>Public Sans ExtraLight</vt:lpstr>
      <vt:lpstr>Public Sans Light</vt:lpstr>
      <vt:lpstr>Public Sans SemiBold</vt:lpstr>
      <vt:lpstr>Roboto</vt:lpstr>
      <vt:lpstr>Times New Roman</vt:lpstr>
      <vt:lpstr>NSWG Corporate</vt:lpstr>
      <vt:lpstr>What we do (and don’t) know about QX in NSW</vt:lpstr>
      <vt:lpstr>What is QX?</vt:lpstr>
      <vt:lpstr>Disease</vt:lpstr>
      <vt:lpstr>Distribution</vt:lpstr>
      <vt:lpstr>Disease Spread</vt:lpstr>
      <vt:lpstr>Disease Spread</vt:lpstr>
      <vt:lpstr>Potential Vectors? (Intermediate Hosts)</vt:lpstr>
      <vt:lpstr>Previous QX Window of Infection Studies</vt:lpstr>
      <vt:lpstr>Window of Infection – study design</vt:lpstr>
      <vt:lpstr>Karuah 2022-23 Season  </vt:lpstr>
      <vt:lpstr>Water temperature &amp; Salinity</vt:lpstr>
      <vt:lpstr>Some of the Key Findings</vt:lpstr>
      <vt:lpstr>Molecular typing – Marteilia spp.</vt:lpstr>
      <vt:lpstr>Molecular typing: objectives and design</vt:lpstr>
      <vt:lpstr>Molecular typing: results to date</vt:lpstr>
      <vt:lpstr>Conclusions and significance – what does this all mean and why does it matter?</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we do (and don’t) know about QX in NSW?</dc:title>
  <dc:creator>Liana Bonner</dc:creator>
  <cp:lastModifiedBy>Liana Bonner</cp:lastModifiedBy>
  <cp:revision>1</cp:revision>
  <dcterms:created xsi:type="dcterms:W3CDTF">2024-07-29T04:25:39Z</dcterms:created>
  <dcterms:modified xsi:type="dcterms:W3CDTF">2024-09-02T02:33:29Z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0x01010072F2690C9476AB4CA2D0B80908F22005</vt:lpwstr>
  </property>
  <property fmtid="{D5CDD505-2E9C-101B-9397-08002B2CF9AE}" pid="3" name="MediaServiceImageTags">
    <vt:lpwstr/>
  </property>
</Properties>
</file>